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669088" cy="9774238"/>
  <p:embeddedFontLst>
    <p:embeddedFont>
      <p:font typeface="Cambria" panose="02040503050406030204" pitchFamily="18" charset="0"/>
      <p:regular r:id="rId28"/>
      <p:bold r:id="rId29"/>
      <p:italic r:id="rId30"/>
      <p:boldItalic r:id="rId31"/>
    </p:embeddedFont>
    <p:embeddedFont>
      <p:font typeface="Stardos Stencil" panose="020B0604020202020204" charset="0"/>
      <p:regular r:id="rId32"/>
      <p:bold r:id="rId33"/>
    </p:embeddedFont>
    <p:embeddedFont>
      <p:font typeface="Verdana" panose="020B060403050404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E00B43-0DE3-41EA-9AA0-1485AF080BC2}">
  <a:tblStyle styleId="{BEE00B43-0DE3-41EA-9AA0-1485AF080BC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72B38E2-D5C4-4CB1-8120-CF7E93CC883F}"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F"/>
          </a:solidFill>
        </a:fill>
      </a:tcStyle>
    </a:wholeTbl>
    <a:band1H>
      <a:tcTxStyle/>
      <a:tcStyle>
        <a:tcBdr/>
        <a:fill>
          <a:solidFill>
            <a:srgbClr val="CCCCDD"/>
          </a:solidFill>
        </a:fill>
      </a:tcStyle>
    </a:band1H>
    <a:band2H>
      <a:tcTxStyle/>
      <a:tcStyle>
        <a:tcBdr/>
      </a:tcStyle>
    </a:band2H>
    <a:band1V>
      <a:tcTxStyle/>
      <a:tcStyle>
        <a:tcBdr/>
        <a:fill>
          <a:solidFill>
            <a:srgbClr val="CCCCDD"/>
          </a:solidFill>
        </a:fill>
      </a:tcStyle>
    </a:band1V>
    <a:band2V>
      <a:tcTxStyle/>
      <a:tcStyle>
        <a:tcBdr/>
      </a:tcStyle>
    </a:band2V>
    <a:lastCol>
      <a:tcTxStyle b="on" i="off">
        <a:font>
          <a:latin typeface="Arial"/>
          <a:ea typeface="Arial"/>
          <a:cs typeface="Arial"/>
        </a:font>
        <a:schemeClr val="lt1"/>
      </a:tcTxStyle>
      <a:tcStyle>
        <a:tcBdr/>
        <a:fill>
          <a:solidFill>
            <a:schemeClr val="accent2"/>
          </a:solidFill>
        </a:fill>
      </a:tcStyle>
    </a:lastCol>
    <a:firstCol>
      <a:tcTxStyle b="on" i="off">
        <a:font>
          <a:latin typeface="Arial"/>
          <a:ea typeface="Arial"/>
          <a:cs typeface="Arial"/>
        </a:font>
        <a:schemeClr val="lt1"/>
      </a:tcTxStyle>
      <a:tcStyle>
        <a:tcBdr/>
        <a:fill>
          <a:solidFill>
            <a:schemeClr val="accent2"/>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889250" cy="4889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779838" y="0"/>
            <a:ext cx="2889250" cy="48895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89000" y="4643438"/>
            <a:ext cx="4891088" cy="43973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285288"/>
            <a:ext cx="2889250" cy="4889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779838" y="9285288"/>
            <a:ext cx="2889250" cy="48895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spcAft>
                  <a:spcPts val="0"/>
                </a:spcAft>
                <a:buNone/>
              </a:p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 name="Google Shape;92;p1:notes"/>
          <p:cNvSpPr txBox="1">
            <a:spLocks noGrp="1"/>
          </p:cNvSpPr>
          <p:nvPr>
            <p:ph type="body" idx="1"/>
          </p:nvPr>
        </p:nvSpPr>
        <p:spPr>
          <a:xfrm>
            <a:off x="889000" y="4643438"/>
            <a:ext cx="4891088" cy="43973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notes"/>
          <p:cNvSpPr txBox="1">
            <a:spLocks noGrp="1"/>
          </p:cNvSpPr>
          <p:nvPr>
            <p:ph type="sldNum" idx="12"/>
          </p:nvPr>
        </p:nvSpPr>
        <p:spPr>
          <a:xfrm>
            <a:off x="3779838" y="9285288"/>
            <a:ext cx="2889250" cy="4889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0:notes"/>
          <p:cNvSpPr txBox="1">
            <a:spLocks noGrp="1"/>
          </p:cNvSpPr>
          <p:nvPr>
            <p:ph type="body" idx="1"/>
          </p:nvPr>
        </p:nvSpPr>
        <p:spPr>
          <a:xfrm>
            <a:off x="889000" y="4643438"/>
            <a:ext cx="4891088" cy="4397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6" name="Google Shape;176;p10: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txBox="1">
            <a:spLocks noGrp="1"/>
          </p:cNvSpPr>
          <p:nvPr>
            <p:ph type="body" idx="1"/>
          </p:nvPr>
        </p:nvSpPr>
        <p:spPr>
          <a:xfrm>
            <a:off x="889000" y="4643438"/>
            <a:ext cx="4891088" cy="4397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5" name="Google Shape;185;p11: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txBox="1">
            <a:spLocks noGrp="1"/>
          </p:cNvSpPr>
          <p:nvPr>
            <p:ph type="sldNum" idx="12"/>
          </p:nvPr>
        </p:nvSpPr>
        <p:spPr>
          <a:xfrm>
            <a:off x="3779838" y="9285288"/>
            <a:ext cx="2889250" cy="4889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12</a:t>
            </a:fld>
            <a:endParaRPr/>
          </a:p>
        </p:txBody>
      </p:sp>
      <p:sp>
        <p:nvSpPr>
          <p:cNvPr id="195" name="Google Shape;195;p12: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6" name="Google Shape;196;p12:notes"/>
          <p:cNvSpPr txBox="1">
            <a:spLocks noGrp="1"/>
          </p:cNvSpPr>
          <p:nvPr>
            <p:ph type="body" idx="1"/>
          </p:nvPr>
        </p:nvSpPr>
        <p:spPr>
          <a:xfrm>
            <a:off x="889000" y="4643438"/>
            <a:ext cx="4891088" cy="43973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sldNum" idx="12"/>
          </p:nvPr>
        </p:nvSpPr>
        <p:spPr>
          <a:xfrm>
            <a:off x="3779838" y="9285288"/>
            <a:ext cx="2889250" cy="4889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13</a:t>
            </a:fld>
            <a:endParaRPr/>
          </a:p>
        </p:txBody>
      </p:sp>
      <p:sp>
        <p:nvSpPr>
          <p:cNvPr id="203" name="Google Shape;203;p13: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4" name="Google Shape;204;p13:notes"/>
          <p:cNvSpPr txBox="1">
            <a:spLocks noGrp="1"/>
          </p:cNvSpPr>
          <p:nvPr>
            <p:ph type="body" idx="1"/>
          </p:nvPr>
        </p:nvSpPr>
        <p:spPr>
          <a:xfrm>
            <a:off x="889000" y="4643438"/>
            <a:ext cx="4891088" cy="43973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txBox="1">
            <a:spLocks noGrp="1"/>
          </p:cNvSpPr>
          <p:nvPr>
            <p:ph type="body" idx="1"/>
          </p:nvPr>
        </p:nvSpPr>
        <p:spPr>
          <a:xfrm>
            <a:off x="889000" y="4643438"/>
            <a:ext cx="4891088" cy="4397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2" name="Google Shape;212;p14: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txBox="1">
            <a:spLocks noGrp="1"/>
          </p:cNvSpPr>
          <p:nvPr>
            <p:ph type="sldNum" idx="12"/>
          </p:nvPr>
        </p:nvSpPr>
        <p:spPr>
          <a:xfrm>
            <a:off x="3779838" y="9285288"/>
            <a:ext cx="2889250" cy="4889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15</a:t>
            </a:fld>
            <a:endParaRPr/>
          </a:p>
        </p:txBody>
      </p:sp>
      <p:sp>
        <p:nvSpPr>
          <p:cNvPr id="228" name="Google Shape;228;p15: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15:notes"/>
          <p:cNvSpPr txBox="1">
            <a:spLocks noGrp="1"/>
          </p:cNvSpPr>
          <p:nvPr>
            <p:ph type="body" idx="1"/>
          </p:nvPr>
        </p:nvSpPr>
        <p:spPr>
          <a:xfrm>
            <a:off x="889000" y="4643438"/>
            <a:ext cx="4891088" cy="43973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sldNum" idx="12"/>
          </p:nvPr>
        </p:nvSpPr>
        <p:spPr>
          <a:xfrm>
            <a:off x="3779838" y="9285288"/>
            <a:ext cx="2889250" cy="4889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16</a:t>
            </a:fld>
            <a:endParaRPr/>
          </a:p>
        </p:txBody>
      </p:sp>
      <p:sp>
        <p:nvSpPr>
          <p:cNvPr id="236" name="Google Shape;236;p16: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p16:notes"/>
          <p:cNvSpPr txBox="1">
            <a:spLocks noGrp="1"/>
          </p:cNvSpPr>
          <p:nvPr>
            <p:ph type="body" idx="1"/>
          </p:nvPr>
        </p:nvSpPr>
        <p:spPr>
          <a:xfrm>
            <a:off x="889000" y="4643438"/>
            <a:ext cx="4891088" cy="43973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TSDF = Transfer Storage Disposal Facilities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7: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8" name="Google Shape;288;p17:notes"/>
          <p:cNvSpPr txBox="1">
            <a:spLocks noGrp="1"/>
          </p:cNvSpPr>
          <p:nvPr>
            <p:ph type="body" idx="1"/>
          </p:nvPr>
        </p:nvSpPr>
        <p:spPr>
          <a:xfrm>
            <a:off x="889000" y="4643438"/>
            <a:ext cx="4891088" cy="43973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7:notes"/>
          <p:cNvSpPr txBox="1">
            <a:spLocks noGrp="1"/>
          </p:cNvSpPr>
          <p:nvPr>
            <p:ph type="sldNum" idx="12"/>
          </p:nvPr>
        </p:nvSpPr>
        <p:spPr>
          <a:xfrm>
            <a:off x="3779838" y="9285288"/>
            <a:ext cx="2889250" cy="4889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8: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3" name="Google Shape;303;p18:notes"/>
          <p:cNvSpPr txBox="1">
            <a:spLocks noGrp="1"/>
          </p:cNvSpPr>
          <p:nvPr>
            <p:ph type="body" idx="1"/>
          </p:nvPr>
        </p:nvSpPr>
        <p:spPr>
          <a:xfrm>
            <a:off x="889000" y="4643438"/>
            <a:ext cx="4891088" cy="43973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8:notes"/>
          <p:cNvSpPr txBox="1">
            <a:spLocks noGrp="1"/>
          </p:cNvSpPr>
          <p:nvPr>
            <p:ph type="sldNum" idx="12"/>
          </p:nvPr>
        </p:nvSpPr>
        <p:spPr>
          <a:xfrm>
            <a:off x="3779838" y="9285288"/>
            <a:ext cx="2889250" cy="4889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9:notes"/>
          <p:cNvSpPr txBox="1">
            <a:spLocks noGrp="1"/>
          </p:cNvSpPr>
          <p:nvPr>
            <p:ph type="sldNum" idx="12"/>
          </p:nvPr>
        </p:nvSpPr>
        <p:spPr>
          <a:xfrm>
            <a:off x="3779838" y="9285288"/>
            <a:ext cx="2889250" cy="4889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19</a:t>
            </a:fld>
            <a:endParaRPr/>
          </a:p>
        </p:txBody>
      </p:sp>
      <p:sp>
        <p:nvSpPr>
          <p:cNvPr id="319" name="Google Shape;319;p19: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0" name="Google Shape;320;p19:notes"/>
          <p:cNvSpPr txBox="1">
            <a:spLocks noGrp="1"/>
          </p:cNvSpPr>
          <p:nvPr>
            <p:ph type="body" idx="1"/>
          </p:nvPr>
        </p:nvSpPr>
        <p:spPr>
          <a:xfrm>
            <a:off x="889000" y="4643438"/>
            <a:ext cx="4891088" cy="43973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sldNum" idx="12"/>
          </p:nvPr>
        </p:nvSpPr>
        <p:spPr>
          <a:xfrm>
            <a:off x="3779838" y="9285288"/>
            <a:ext cx="2889250" cy="4889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a:t>
            </a:fld>
            <a:endParaRPr/>
          </a:p>
        </p:txBody>
      </p:sp>
      <p:sp>
        <p:nvSpPr>
          <p:cNvPr id="101" name="Google Shape;101;p2: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2" name="Google Shape;102;p2:notes"/>
          <p:cNvSpPr txBox="1">
            <a:spLocks noGrp="1"/>
          </p:cNvSpPr>
          <p:nvPr>
            <p:ph type="body" idx="1"/>
          </p:nvPr>
        </p:nvSpPr>
        <p:spPr>
          <a:xfrm>
            <a:off x="889000" y="4643438"/>
            <a:ext cx="4891088" cy="43973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0:notes"/>
          <p:cNvSpPr txBox="1">
            <a:spLocks noGrp="1"/>
          </p:cNvSpPr>
          <p:nvPr>
            <p:ph type="sldNum" idx="12"/>
          </p:nvPr>
        </p:nvSpPr>
        <p:spPr>
          <a:xfrm>
            <a:off x="3779838" y="9285288"/>
            <a:ext cx="2889250" cy="4889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20</a:t>
            </a:fld>
            <a:endParaRPr/>
          </a:p>
        </p:txBody>
      </p:sp>
      <p:sp>
        <p:nvSpPr>
          <p:cNvPr id="332" name="Google Shape;332;p20: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3" name="Google Shape;333;p20:notes"/>
          <p:cNvSpPr txBox="1">
            <a:spLocks noGrp="1"/>
          </p:cNvSpPr>
          <p:nvPr>
            <p:ph type="body" idx="1"/>
          </p:nvPr>
        </p:nvSpPr>
        <p:spPr>
          <a:xfrm>
            <a:off x="889000" y="4643438"/>
            <a:ext cx="4891088" cy="43973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1:notes"/>
          <p:cNvSpPr txBox="1">
            <a:spLocks noGrp="1"/>
          </p:cNvSpPr>
          <p:nvPr>
            <p:ph type="sldNum" idx="12"/>
          </p:nvPr>
        </p:nvSpPr>
        <p:spPr>
          <a:xfrm>
            <a:off x="3779838" y="9285288"/>
            <a:ext cx="2889250" cy="4889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21</a:t>
            </a:fld>
            <a:endParaRPr/>
          </a:p>
        </p:txBody>
      </p:sp>
      <p:sp>
        <p:nvSpPr>
          <p:cNvPr id="339" name="Google Shape;339;p21: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0" name="Google Shape;340;p21:notes"/>
          <p:cNvSpPr txBox="1">
            <a:spLocks noGrp="1"/>
          </p:cNvSpPr>
          <p:nvPr>
            <p:ph type="body" idx="1"/>
          </p:nvPr>
        </p:nvSpPr>
        <p:spPr>
          <a:xfrm>
            <a:off x="889000" y="4643438"/>
            <a:ext cx="4891088" cy="43973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2:notes"/>
          <p:cNvSpPr txBox="1">
            <a:spLocks noGrp="1"/>
          </p:cNvSpPr>
          <p:nvPr>
            <p:ph type="sldNum" idx="12"/>
          </p:nvPr>
        </p:nvSpPr>
        <p:spPr>
          <a:xfrm>
            <a:off x="3779838" y="9285288"/>
            <a:ext cx="2889250" cy="4889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22</a:t>
            </a:fld>
            <a:endParaRPr/>
          </a:p>
        </p:txBody>
      </p:sp>
      <p:sp>
        <p:nvSpPr>
          <p:cNvPr id="351" name="Google Shape;351;p22: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2" name="Google Shape;352;p22:notes"/>
          <p:cNvSpPr txBox="1">
            <a:spLocks noGrp="1"/>
          </p:cNvSpPr>
          <p:nvPr>
            <p:ph type="body" idx="1"/>
          </p:nvPr>
        </p:nvSpPr>
        <p:spPr>
          <a:xfrm>
            <a:off x="889000" y="4643438"/>
            <a:ext cx="4891088" cy="43973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Power supplies</a:t>
            </a:r>
            <a:endParaRPr/>
          </a:p>
          <a:p>
            <a:pPr marL="0" lvl="0" indent="0" algn="l" rtl="0">
              <a:spcBef>
                <a:spcPts val="360"/>
              </a:spcBef>
              <a:spcAft>
                <a:spcPts val="0"/>
              </a:spcAft>
              <a:buNone/>
            </a:pPr>
            <a:r>
              <a:rPr lang="en-US"/>
              <a:t>Ask what they do with the glass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3:notes"/>
          <p:cNvSpPr txBox="1">
            <a:spLocks noGrp="1"/>
          </p:cNvSpPr>
          <p:nvPr>
            <p:ph type="body" idx="1"/>
          </p:nvPr>
        </p:nvSpPr>
        <p:spPr>
          <a:xfrm>
            <a:off x="889000" y="4643438"/>
            <a:ext cx="4891088" cy="4397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5" name="Google Shape;365;p23: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4:notes"/>
          <p:cNvSpPr txBox="1">
            <a:spLocks noGrp="1"/>
          </p:cNvSpPr>
          <p:nvPr>
            <p:ph type="body" idx="1"/>
          </p:nvPr>
        </p:nvSpPr>
        <p:spPr>
          <a:xfrm>
            <a:off x="889000" y="4643438"/>
            <a:ext cx="4891088" cy="4397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9" name="Google Shape;379;p24: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5:notes"/>
          <p:cNvSpPr txBox="1">
            <a:spLocks noGrp="1"/>
          </p:cNvSpPr>
          <p:nvPr>
            <p:ph type="body" idx="1"/>
          </p:nvPr>
        </p:nvSpPr>
        <p:spPr>
          <a:xfrm>
            <a:off x="889000" y="4643438"/>
            <a:ext cx="4891088" cy="4397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9" name="Google Shape;399;p25: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889000" y="4643438"/>
            <a:ext cx="4891088" cy="4397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9" name="Google Shape;109;p3: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889000" y="4643438"/>
            <a:ext cx="4891088" cy="4397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8" name="Google Shape;118;p4: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889000" y="4643438"/>
            <a:ext cx="4891088" cy="4397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7" name="Google Shape;127;p5: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889000" y="4643438"/>
            <a:ext cx="4891088" cy="4397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7" name="Google Shape;137;p6: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txBox="1">
            <a:spLocks noGrp="1"/>
          </p:cNvSpPr>
          <p:nvPr>
            <p:ph type="body" idx="1"/>
          </p:nvPr>
        </p:nvSpPr>
        <p:spPr>
          <a:xfrm>
            <a:off x="889000" y="4643438"/>
            <a:ext cx="4891088" cy="4397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6" name="Google Shape;146;p7: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sldNum" idx="12"/>
          </p:nvPr>
        </p:nvSpPr>
        <p:spPr>
          <a:xfrm>
            <a:off x="3779838" y="9285288"/>
            <a:ext cx="2889250" cy="4889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sp>
        <p:nvSpPr>
          <p:cNvPr id="154" name="Google Shape;154;p8: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5" name="Google Shape;155;p8:notes"/>
          <p:cNvSpPr txBox="1">
            <a:spLocks noGrp="1"/>
          </p:cNvSpPr>
          <p:nvPr>
            <p:ph type="body" idx="1"/>
          </p:nvPr>
        </p:nvSpPr>
        <p:spPr>
          <a:xfrm>
            <a:off x="889000" y="4643438"/>
            <a:ext cx="4891088" cy="43973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 History, chronology What it is about</a:t>
            </a:r>
            <a:endParaRPr/>
          </a:p>
          <a:p>
            <a:pPr marL="0" lvl="0" indent="0" algn="l" rtl="0">
              <a:spcBef>
                <a:spcPts val="360"/>
              </a:spcBef>
              <a:spcAft>
                <a:spcPts val="0"/>
              </a:spcAft>
              <a:buNone/>
            </a:pPr>
            <a:r>
              <a:rPr lang="en-US"/>
              <a:t>2. Unit it self</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body" idx="1"/>
          </p:nvPr>
        </p:nvSpPr>
        <p:spPr>
          <a:xfrm>
            <a:off x="889000" y="4643438"/>
            <a:ext cx="4891088" cy="43973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2" name="Google Shape;162;p9:notes"/>
          <p:cNvSpPr>
            <a:spLocks noGrp="1" noRot="1" noChangeAspect="1"/>
          </p:cNvSpPr>
          <p:nvPr>
            <p:ph type="sldImg" idx="2"/>
          </p:nvPr>
        </p:nvSpPr>
        <p:spPr>
          <a:xfrm>
            <a:off x="892175" y="733425"/>
            <a:ext cx="4884738" cy="36655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 name="Google Shape;73;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4" name="Google Shape;74;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75" name="Google Shape;75;p1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970612" y="685802"/>
            <a:ext cx="7717260" cy="4190999"/>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a:lvl1pPr>
            <a:lvl2pPr marL="914400" lvl="1" indent="-406400" algn="l">
              <a:spcBef>
                <a:spcPts val="560"/>
              </a:spcBef>
              <a:spcAft>
                <a:spcPts val="0"/>
              </a:spcAft>
              <a:buClr>
                <a:schemeClr val="dk1"/>
              </a:buClr>
              <a:buSzPts val="2800"/>
              <a:buFont typeface="Arial"/>
              <a:buChar char="–"/>
              <a:defRPr/>
            </a:lvl2pPr>
            <a:lvl3pPr marL="1371600" lvl="2" indent="-381000" algn="l">
              <a:spcBef>
                <a:spcPts val="480"/>
              </a:spcBef>
              <a:spcAft>
                <a:spcPts val="0"/>
              </a:spcAft>
              <a:buClr>
                <a:schemeClr val="dk1"/>
              </a:buClr>
              <a:buSzPts val="2400"/>
              <a:buFont typeface="Arial"/>
              <a:buChar char="•"/>
              <a:defRPr/>
            </a:lvl3pPr>
            <a:lvl4pPr marL="1828800" lvl="3" indent="-355600" algn="l">
              <a:spcBef>
                <a:spcPts val="400"/>
              </a:spcBef>
              <a:spcAft>
                <a:spcPts val="0"/>
              </a:spcAft>
              <a:buClr>
                <a:schemeClr val="dk1"/>
              </a:buClr>
              <a:buSzPts val="2000"/>
              <a:buFont typeface="Arial"/>
              <a:buChar char="–"/>
              <a:defRPr/>
            </a:lvl4pPr>
            <a:lvl5pPr marL="2286000" lvl="4" indent="-355600" algn="l">
              <a:spcBef>
                <a:spcPts val="400"/>
              </a:spcBef>
              <a:spcAft>
                <a:spcPts val="0"/>
              </a:spcAft>
              <a:buClr>
                <a:schemeClr val="dk1"/>
              </a:buClr>
              <a:buSzPts val="2000"/>
              <a:buFont typeface="Arial"/>
              <a:buChar char="»"/>
              <a:defRPr/>
            </a:lvl5pPr>
            <a:lvl6pPr marL="2743200" lvl="5" indent="-355600" algn="l">
              <a:spcBef>
                <a:spcPts val="400"/>
              </a:spcBef>
              <a:spcAft>
                <a:spcPts val="0"/>
              </a:spcAft>
              <a:buClr>
                <a:schemeClr val="dk1"/>
              </a:buClr>
              <a:buSzPts val="2000"/>
              <a:buFont typeface="Arial"/>
              <a:buChar char="»"/>
              <a:defRPr/>
            </a:lvl6pPr>
            <a:lvl7pPr marL="3200400" lvl="6" indent="-355600" algn="l">
              <a:spcBef>
                <a:spcPts val="400"/>
              </a:spcBef>
              <a:spcAft>
                <a:spcPts val="0"/>
              </a:spcAft>
              <a:buClr>
                <a:schemeClr val="dk1"/>
              </a:buClr>
              <a:buSzPts val="2000"/>
              <a:buFont typeface="Arial"/>
              <a:buChar char="»"/>
              <a:defRPr/>
            </a:lvl7pPr>
            <a:lvl8pPr marL="3657600" lvl="7" indent="-355600" algn="l">
              <a:spcBef>
                <a:spcPts val="400"/>
              </a:spcBef>
              <a:spcAft>
                <a:spcPts val="0"/>
              </a:spcAft>
              <a:buClr>
                <a:schemeClr val="dk1"/>
              </a:buClr>
              <a:buSzPts val="2000"/>
              <a:buFont typeface="Arial"/>
              <a:buChar char="»"/>
              <a:defRPr/>
            </a:lvl8pPr>
            <a:lvl9pPr marL="4114800" lvl="8" indent="-355600" algn="l">
              <a:spcBef>
                <a:spcPts val="400"/>
              </a:spcBef>
              <a:spcAft>
                <a:spcPts val="0"/>
              </a:spcAft>
              <a:buClr>
                <a:schemeClr val="dk1"/>
              </a:buClr>
              <a:buSzPts val="2000"/>
              <a:buFont typeface="Arial"/>
              <a:buChar char="»"/>
              <a:defRPr/>
            </a:lvl9pPr>
          </a:lstStyle>
          <a:p>
            <a:endParaRPr/>
          </a:p>
        </p:txBody>
      </p:sp>
      <p:sp>
        <p:nvSpPr>
          <p:cNvPr id="28" name="Google Shape;28;p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31"/>
        <p:cNvGrpSpPr/>
        <p:nvPr/>
      </p:nvGrpSpPr>
      <p:grpSpPr>
        <a:xfrm>
          <a:off x="0" y="0"/>
          <a:ext cx="0" cy="0"/>
          <a:chOff x="0" y="0"/>
          <a:chExt cx="0" cy="0"/>
        </a:xfrm>
      </p:grpSpPr>
      <p:sp>
        <p:nvSpPr>
          <p:cNvPr id="32" name="Google Shape;32;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34" name="Google Shape;34;p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tête de section" type="secHead">
  <p:cSld name="SECTION_HEADER">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40" name="Google Shape;40;p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46" name="Google Shape;46;p7"/>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47" name="Google Shape;47;p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53" name="Google Shape;53;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54" name="Google Shape;54;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55" name="Google Shape;55;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56" name="Google Shape;56;p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 name="Google Shape;61;p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67" name="Google Shape;67;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68" name="Google Shape;68;p1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www.namoewaste.com/services/asset-refurbishment.html" TargetMode="External"/><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 Id="rId9"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jpe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52.png"/><Relationship Id="rId11" Type="http://schemas.openxmlformats.org/officeDocument/2006/relationships/image" Target="../media/image57.jpeg"/><Relationship Id="rId5" Type="http://schemas.openxmlformats.org/officeDocument/2006/relationships/image" Target="../media/image51.jpeg"/><Relationship Id="rId15" Type="http://schemas.openxmlformats.org/officeDocument/2006/relationships/image" Target="../media/image2.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jpeg"/></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mailto:asifpasha95@gmail.com" TargetMode="External"/><Relationship Id="rId4" Type="http://schemas.openxmlformats.org/officeDocument/2006/relationships/hyperlink" Target="http://www.ewardd.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8D8D8"/>
            </a:gs>
            <a:gs pos="50000">
              <a:srgbClr val="99BDBF"/>
            </a:gs>
            <a:gs pos="100000">
              <a:srgbClr val="B8E2E5"/>
            </a:gs>
          </a:gsLst>
          <a:lin ang="5400000" scaled="0"/>
        </a:gradFill>
        <a:effectLst/>
      </p:bgPr>
    </p:bg>
    <p:spTree>
      <p:nvGrpSpPr>
        <p:cNvPr id="1" name="Shape 94"/>
        <p:cNvGrpSpPr/>
        <p:nvPr/>
      </p:nvGrpSpPr>
      <p:grpSpPr>
        <a:xfrm>
          <a:off x="0" y="0"/>
          <a:ext cx="0" cy="0"/>
          <a:chOff x="0" y="0"/>
          <a:chExt cx="0" cy="0"/>
        </a:xfrm>
      </p:grpSpPr>
      <p:sp>
        <p:nvSpPr>
          <p:cNvPr id="96" name="Google Shape;96;p14"/>
          <p:cNvSpPr/>
          <p:nvPr/>
        </p:nvSpPr>
        <p:spPr>
          <a:xfrm>
            <a:off x="210312" y="857232"/>
            <a:ext cx="7576398" cy="1896032"/>
          </a:xfrm>
          <a:prstGeom prst="rect">
            <a:avLst/>
          </a:prstGeom>
          <a:noFill/>
          <a:ln>
            <a:noFill/>
          </a:ln>
        </p:spPr>
        <p:txBody>
          <a:bodyPr spcFirstLastPara="1" wrap="square" lIns="91425" tIns="45700" rIns="91425" bIns="45700" anchor="t" anchorCtr="0">
            <a:noAutofit/>
          </a:bodyPr>
          <a:lstStyle/>
          <a:p>
            <a:pPr marL="1144270" marR="490855" lvl="0" indent="-520064" algn="ctr" rtl="0">
              <a:lnSpc>
                <a:spcPct val="103000"/>
              </a:lnSpc>
              <a:spcBef>
                <a:spcPts val="0"/>
              </a:spcBef>
              <a:spcAft>
                <a:spcPts val="0"/>
              </a:spcAft>
              <a:buNone/>
            </a:pPr>
            <a:r>
              <a:rPr lang="en-US" sz="3200" b="1" i="1" u="none" strike="noStrike" cap="none" dirty="0">
                <a:solidFill>
                  <a:srgbClr val="00B050"/>
                </a:solidFill>
                <a:latin typeface="Cambria"/>
                <a:ea typeface="Cambria"/>
                <a:cs typeface="Cambria"/>
                <a:sym typeface="Cambria"/>
              </a:rPr>
              <a:t>EWARDD </a:t>
            </a:r>
            <a:endParaRPr dirty="0"/>
          </a:p>
          <a:p>
            <a:pPr marL="1144270" marR="490855" lvl="0" indent="-520064" algn="ctr" rtl="0">
              <a:lnSpc>
                <a:spcPct val="103000"/>
              </a:lnSpc>
              <a:spcBef>
                <a:spcPts val="1105"/>
              </a:spcBef>
              <a:spcAft>
                <a:spcPts val="0"/>
              </a:spcAft>
              <a:buNone/>
            </a:pPr>
            <a:r>
              <a:rPr lang="en-US" sz="3200" b="1" i="1" u="none" strike="noStrike" cap="none" dirty="0">
                <a:solidFill>
                  <a:srgbClr val="00B050"/>
                </a:solidFill>
                <a:latin typeface="Cambria"/>
                <a:ea typeface="Cambria"/>
                <a:cs typeface="Cambria"/>
                <a:sym typeface="Cambria"/>
              </a:rPr>
              <a:t>Welcomes you to  Presentation On </a:t>
            </a:r>
            <a:endParaRPr dirty="0"/>
          </a:p>
          <a:p>
            <a:pPr marL="1144270" marR="490855" lvl="0" indent="-520064" algn="ctr" rtl="0">
              <a:lnSpc>
                <a:spcPct val="103000"/>
              </a:lnSpc>
              <a:spcBef>
                <a:spcPts val="1105"/>
              </a:spcBef>
              <a:spcAft>
                <a:spcPts val="0"/>
              </a:spcAft>
              <a:buNone/>
            </a:pPr>
            <a:r>
              <a:rPr lang="en-US" sz="3200" b="1" i="1" u="none" strike="noStrike" cap="none" dirty="0">
                <a:solidFill>
                  <a:srgbClr val="00B050"/>
                </a:solidFill>
                <a:latin typeface="Cambria"/>
                <a:ea typeface="Cambria"/>
                <a:cs typeface="Cambria"/>
                <a:sym typeface="Cambria"/>
              </a:rPr>
              <a:t>E-Waste Management</a:t>
            </a:r>
            <a:endParaRPr sz="3200" b="1" i="0" u="none" strike="noStrike" cap="none" dirty="0">
              <a:solidFill>
                <a:srgbClr val="00B050"/>
              </a:solidFill>
              <a:latin typeface="Cambria"/>
              <a:ea typeface="Cambria"/>
              <a:cs typeface="Cambria"/>
              <a:sym typeface="Cambria"/>
            </a:endParaRPr>
          </a:p>
        </p:txBody>
      </p:sp>
      <p:pic>
        <p:nvPicPr>
          <p:cNvPr id="97" name="Google Shape;97;p14" descr="C:\Users\nilesh desai\Desktop\E-waste-26-5-16.jpg"/>
          <p:cNvPicPr preferRelativeResize="0"/>
          <p:nvPr/>
        </p:nvPicPr>
        <p:blipFill rotWithShape="1">
          <a:blip r:embed="rId3">
            <a:alphaModFix/>
          </a:blip>
          <a:srcRect/>
          <a:stretch/>
        </p:blipFill>
        <p:spPr>
          <a:xfrm>
            <a:off x="210312" y="3357562"/>
            <a:ext cx="4279626" cy="3031515"/>
          </a:xfrm>
          <a:prstGeom prst="rect">
            <a:avLst/>
          </a:prstGeom>
          <a:noFill/>
          <a:ln>
            <a:noFill/>
          </a:ln>
        </p:spPr>
      </p:pic>
      <p:sp>
        <p:nvSpPr>
          <p:cNvPr id="98" name="Google Shape;98;p14"/>
          <p:cNvSpPr/>
          <p:nvPr/>
        </p:nvSpPr>
        <p:spPr>
          <a:xfrm>
            <a:off x="4642338" y="3357561"/>
            <a:ext cx="4215942" cy="3054961"/>
          </a:xfrm>
          <a:prstGeom prst="rect">
            <a:avLst/>
          </a:prstGeom>
          <a:noFill/>
          <a:ln w="9525" cap="flat" cmpd="sng">
            <a:solidFill>
              <a:srgbClr val="72FD5B"/>
            </a:solidFill>
            <a:prstDash val="solid"/>
            <a:round/>
            <a:headEnd type="none" w="sm" len="sm"/>
            <a:tailEnd type="none" w="sm" len="sm"/>
          </a:ln>
        </p:spPr>
        <p:txBody>
          <a:bodyPr spcFirstLastPara="1" wrap="square" lIns="0" tIns="45700" rIns="72000" bIns="45700" anchor="t" anchorCtr="0">
            <a:noAutofit/>
          </a:bodyPr>
          <a:lstStyle/>
          <a:p>
            <a:pPr marL="1144270" marR="490855" lvl="0" indent="-520064" algn="l" rtl="0">
              <a:lnSpc>
                <a:spcPct val="103000"/>
              </a:lnSpc>
              <a:spcBef>
                <a:spcPts val="0"/>
              </a:spcBef>
              <a:spcAft>
                <a:spcPts val="0"/>
              </a:spcAft>
              <a:buNone/>
            </a:pPr>
            <a:r>
              <a:rPr lang="en-US" sz="2400" b="1" i="1" u="none" strike="noStrike" cap="none" dirty="0">
                <a:solidFill>
                  <a:schemeClr val="accent1"/>
                </a:solidFill>
                <a:latin typeface="Cambria"/>
                <a:ea typeface="Cambria"/>
                <a:cs typeface="Cambria"/>
                <a:sym typeface="Cambria"/>
              </a:rPr>
              <a:t>Presented By- </a:t>
            </a:r>
            <a:endParaRPr/>
          </a:p>
          <a:p>
            <a:pPr marL="1144270" marR="490855" lvl="0" indent="-520064" algn="l" rtl="0">
              <a:lnSpc>
                <a:spcPct val="137142"/>
              </a:lnSpc>
              <a:spcBef>
                <a:spcPts val="600"/>
              </a:spcBef>
              <a:spcAft>
                <a:spcPts val="0"/>
              </a:spcAft>
              <a:buNone/>
            </a:pPr>
            <a:r>
              <a:rPr lang="en-US" sz="2100" b="1" i="0" u="none" strike="noStrike" cap="none" dirty="0" err="1">
                <a:solidFill>
                  <a:schemeClr val="accent1"/>
                </a:solidFill>
                <a:latin typeface="Cambria"/>
                <a:ea typeface="Cambria"/>
                <a:cs typeface="Cambria"/>
                <a:sym typeface="Cambria"/>
              </a:rPr>
              <a:t>Asif</a:t>
            </a:r>
            <a:r>
              <a:rPr lang="en-US" sz="2100" b="1" i="0" u="none" strike="noStrike" cap="none" dirty="0">
                <a:solidFill>
                  <a:schemeClr val="accent1"/>
                </a:solidFill>
                <a:latin typeface="Cambria"/>
                <a:ea typeface="Cambria"/>
                <a:cs typeface="Cambria"/>
                <a:sym typeface="Cambria"/>
              </a:rPr>
              <a:t> Pasha,  MD , </a:t>
            </a:r>
            <a:endParaRPr/>
          </a:p>
          <a:p>
            <a:pPr marL="1144270" marR="490855" lvl="0" indent="-520064" algn="l" rtl="0">
              <a:lnSpc>
                <a:spcPct val="137142"/>
              </a:lnSpc>
              <a:spcBef>
                <a:spcPts val="600"/>
              </a:spcBef>
              <a:spcAft>
                <a:spcPts val="0"/>
              </a:spcAft>
              <a:buNone/>
            </a:pPr>
            <a:r>
              <a:rPr lang="en-US" sz="2100" b="1" i="0" u="none" strike="noStrike" cap="none" dirty="0" err="1">
                <a:solidFill>
                  <a:schemeClr val="accent1"/>
                </a:solidFill>
                <a:latin typeface="Cambria"/>
                <a:ea typeface="Cambria"/>
                <a:cs typeface="Cambria"/>
                <a:sym typeface="Cambria"/>
              </a:rPr>
              <a:t>EWaRDD</a:t>
            </a:r>
            <a:r>
              <a:rPr lang="en-US" sz="2100" b="1" i="0" u="none" strike="noStrike" cap="none" dirty="0">
                <a:solidFill>
                  <a:schemeClr val="accent1"/>
                </a:solidFill>
                <a:latin typeface="Cambria"/>
                <a:ea typeface="Cambria"/>
                <a:cs typeface="Cambria"/>
                <a:sym typeface="Cambria"/>
              </a:rPr>
              <a:t> Recyclers</a:t>
            </a:r>
            <a:endParaRPr/>
          </a:p>
          <a:p>
            <a:pPr marL="1144270" marR="490855" lvl="0" indent="-520064" algn="l" rtl="0">
              <a:lnSpc>
                <a:spcPct val="137142"/>
              </a:lnSpc>
              <a:spcBef>
                <a:spcPts val="600"/>
              </a:spcBef>
              <a:spcAft>
                <a:spcPts val="0"/>
              </a:spcAft>
              <a:buNone/>
            </a:pPr>
            <a:r>
              <a:rPr lang="en-US" sz="2100" b="1" i="0" u="none" strike="noStrike" cap="none" dirty="0">
                <a:solidFill>
                  <a:schemeClr val="accent1"/>
                </a:solidFill>
                <a:latin typeface="Cambria"/>
                <a:ea typeface="Cambria"/>
                <a:cs typeface="Cambria"/>
                <a:sym typeface="Cambria"/>
              </a:rPr>
              <a:t>Ct-91 9880884166</a:t>
            </a:r>
            <a:endParaRPr/>
          </a:p>
          <a:p>
            <a:pPr marL="1144270" marR="490855" lvl="0" indent="-520064" algn="l" rtl="0">
              <a:lnSpc>
                <a:spcPct val="137142"/>
              </a:lnSpc>
              <a:spcBef>
                <a:spcPts val="600"/>
              </a:spcBef>
              <a:spcAft>
                <a:spcPts val="0"/>
              </a:spcAft>
              <a:buNone/>
            </a:pPr>
            <a:r>
              <a:rPr lang="en-US" sz="2100" b="1" i="0" u="none" strike="noStrike" cap="none" dirty="0">
                <a:solidFill>
                  <a:schemeClr val="accent1"/>
                </a:solidFill>
                <a:latin typeface="Cambria"/>
                <a:ea typeface="Cambria"/>
                <a:cs typeface="Cambria"/>
                <a:sym typeface="Cambria"/>
              </a:rPr>
              <a:t>asifpasha95@gmail.com</a:t>
            </a:r>
            <a:endParaRPr/>
          </a:p>
          <a:p>
            <a:pPr marL="1144270" marR="490855" lvl="0" indent="-520064" algn="l" rtl="0">
              <a:lnSpc>
                <a:spcPct val="144000"/>
              </a:lnSpc>
              <a:spcBef>
                <a:spcPts val="600"/>
              </a:spcBef>
              <a:spcAft>
                <a:spcPts val="0"/>
              </a:spcAft>
              <a:buNone/>
            </a:pPr>
            <a:r>
              <a:rPr lang="en-US" sz="2000" b="1" i="0" u="none" strike="noStrike" cap="none" dirty="0">
                <a:solidFill>
                  <a:schemeClr val="accent1"/>
                </a:solidFill>
                <a:latin typeface="Cambria"/>
                <a:ea typeface="Cambria"/>
                <a:cs typeface="Cambria"/>
                <a:sym typeface="Cambria"/>
              </a:rPr>
              <a:t>info@ewardd.com</a:t>
            </a:r>
            <a:endParaRPr/>
          </a:p>
        </p:txBody>
      </p:sp>
      <p:pic>
        <p:nvPicPr>
          <p:cNvPr id="3" name="Picture 2">
            <a:extLst>
              <a:ext uri="{FF2B5EF4-FFF2-40B4-BE49-F238E27FC236}">
                <a16:creationId xmlns:a16="http://schemas.microsoft.com/office/drawing/2014/main" id="{68FAB5A1-FFFB-4B7D-82DF-F0CF470D36C2}"/>
              </a:ext>
            </a:extLst>
          </p:cNvPr>
          <p:cNvPicPr>
            <a:picLocks noChangeAspect="1"/>
          </p:cNvPicPr>
          <p:nvPr/>
        </p:nvPicPr>
        <p:blipFill>
          <a:blip r:embed="rId4"/>
          <a:stretch>
            <a:fillRect/>
          </a:stretch>
        </p:blipFill>
        <p:spPr>
          <a:xfrm>
            <a:off x="6387118" y="-9330"/>
            <a:ext cx="2799184" cy="7260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p:nvPr/>
        </p:nvSpPr>
        <p:spPr>
          <a:xfrm>
            <a:off x="123826" y="214290"/>
            <a:ext cx="3322732" cy="762000"/>
          </a:xfrm>
          <a:prstGeom prst="rect">
            <a:avLst/>
          </a:prstGeom>
          <a:noFill/>
          <a:ln>
            <a:noFill/>
          </a:ln>
        </p:spPr>
        <p:txBody>
          <a:bodyPr spcFirstLastPara="1" wrap="square" lIns="91425" tIns="45700" rIns="91425" bIns="45700" anchor="b" anchorCtr="0">
            <a:noAutofit/>
          </a:bodyPr>
          <a:lstStyle/>
          <a:p>
            <a:pPr marL="0" marR="0" lvl="0" indent="0" algn="l" rtl="0">
              <a:lnSpc>
                <a:spcPct val="80000"/>
              </a:lnSpc>
              <a:spcBef>
                <a:spcPts val="0"/>
              </a:spcBef>
              <a:spcAft>
                <a:spcPts val="0"/>
              </a:spcAft>
              <a:buClr>
                <a:srgbClr val="00B050"/>
              </a:buClr>
              <a:buSzPts val="3600"/>
              <a:buFont typeface="Cambria"/>
              <a:buNone/>
            </a:pPr>
            <a:r>
              <a:rPr lang="en-US" sz="3600" b="1" i="1">
                <a:solidFill>
                  <a:srgbClr val="00B050"/>
                </a:solidFill>
                <a:latin typeface="Cambria"/>
                <a:ea typeface="Cambria"/>
                <a:cs typeface="Cambria"/>
                <a:sym typeface="Cambria"/>
              </a:rPr>
              <a:t>Collaborations </a:t>
            </a:r>
            <a:endParaRPr sz="3600" i="1">
              <a:solidFill>
                <a:srgbClr val="00B0F0"/>
              </a:solidFill>
              <a:latin typeface="Verdana"/>
              <a:ea typeface="Verdana"/>
              <a:cs typeface="Verdana"/>
              <a:sym typeface="Verdana"/>
            </a:endParaRPr>
          </a:p>
        </p:txBody>
      </p:sp>
      <p:sp>
        <p:nvSpPr>
          <p:cNvPr id="180" name="Google Shape;180;p23"/>
          <p:cNvSpPr txBox="1"/>
          <p:nvPr/>
        </p:nvSpPr>
        <p:spPr>
          <a:xfrm>
            <a:off x="273050" y="3811588"/>
            <a:ext cx="8370888" cy="25542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Courier New"/>
              <a:buNone/>
            </a:pPr>
            <a:endParaRPr sz="2000">
              <a:solidFill>
                <a:schemeClr val="dk1"/>
              </a:solidFill>
              <a:latin typeface="Cambria"/>
              <a:ea typeface="Cambria"/>
              <a:cs typeface="Cambria"/>
              <a:sym typeface="Cambria"/>
            </a:endParaRPr>
          </a:p>
          <a:p>
            <a:pPr marL="0" marR="0" lvl="0" indent="-127000" algn="just" rtl="0">
              <a:spcBef>
                <a:spcPts val="0"/>
              </a:spcBef>
              <a:spcAft>
                <a:spcPts val="0"/>
              </a:spcAft>
              <a:buClr>
                <a:schemeClr val="dk1"/>
              </a:buClr>
              <a:buSzPts val="2000"/>
              <a:buFont typeface="Courier New"/>
              <a:buChar char="o"/>
            </a:pPr>
            <a:r>
              <a:rPr lang="en-US" sz="2000">
                <a:solidFill>
                  <a:schemeClr val="dk1"/>
                </a:solidFill>
                <a:latin typeface="Cambria"/>
                <a:ea typeface="Cambria"/>
                <a:cs typeface="Cambria"/>
                <a:sym typeface="Cambria"/>
              </a:rPr>
              <a:t> E-WaRDD has active collaboration with the German Technical Corporation (GTZ) and the Swiss Federal Laboratories for Materials Testing and Research (EMPA).</a:t>
            </a:r>
            <a:endParaRPr/>
          </a:p>
          <a:p>
            <a:pPr marL="0" marR="0" lvl="0" indent="0" algn="just" rtl="0">
              <a:spcBef>
                <a:spcPts val="0"/>
              </a:spcBef>
              <a:spcAft>
                <a:spcPts val="0"/>
              </a:spcAft>
              <a:buClr>
                <a:schemeClr val="dk1"/>
              </a:buClr>
              <a:buSzPts val="2000"/>
              <a:buFont typeface="Courier New"/>
              <a:buNone/>
            </a:pPr>
            <a:endParaRPr sz="2000">
              <a:solidFill>
                <a:schemeClr val="dk1"/>
              </a:solidFill>
              <a:latin typeface="Cambria"/>
              <a:ea typeface="Cambria"/>
              <a:cs typeface="Cambria"/>
              <a:sym typeface="Cambria"/>
            </a:endParaRPr>
          </a:p>
          <a:p>
            <a:pPr marL="0" marR="0" lvl="0" indent="-127000" algn="just" rtl="0">
              <a:spcBef>
                <a:spcPts val="0"/>
              </a:spcBef>
              <a:spcAft>
                <a:spcPts val="0"/>
              </a:spcAft>
              <a:buClr>
                <a:schemeClr val="dk1"/>
              </a:buClr>
              <a:buSzPts val="2000"/>
              <a:buFont typeface="Courier New"/>
              <a:buChar char="o"/>
            </a:pPr>
            <a:r>
              <a:rPr lang="en-US" sz="2000">
                <a:solidFill>
                  <a:schemeClr val="dk1"/>
                </a:solidFill>
                <a:latin typeface="Cambria"/>
                <a:ea typeface="Cambria"/>
                <a:cs typeface="Cambria"/>
                <a:sym typeface="Cambria"/>
              </a:rPr>
              <a:t> E-WaRDD Team have received two years of intensive training from their Collaborators, in testing and upgrading e-waste and identifying and handling hazardous substances.</a:t>
            </a:r>
            <a:endParaRPr sz="2000">
              <a:solidFill>
                <a:srgbClr val="02CE6D"/>
              </a:solidFill>
              <a:latin typeface="Cambria"/>
              <a:ea typeface="Cambria"/>
              <a:cs typeface="Cambria"/>
              <a:sym typeface="Cambria"/>
            </a:endParaRPr>
          </a:p>
        </p:txBody>
      </p:sp>
      <p:pic>
        <p:nvPicPr>
          <p:cNvPr id="181" name="Google Shape;181;p23" descr="gtz-logo-en.png"/>
          <p:cNvPicPr preferRelativeResize="0"/>
          <p:nvPr/>
        </p:nvPicPr>
        <p:blipFill rotWithShape="1">
          <a:blip r:embed="rId3">
            <a:alphaModFix/>
          </a:blip>
          <a:srcRect/>
          <a:stretch/>
        </p:blipFill>
        <p:spPr>
          <a:xfrm>
            <a:off x="273050" y="1382713"/>
            <a:ext cx="3584575" cy="2428875"/>
          </a:xfrm>
          <a:prstGeom prst="rect">
            <a:avLst/>
          </a:prstGeom>
          <a:noFill/>
          <a:ln>
            <a:noFill/>
          </a:ln>
        </p:spPr>
      </p:pic>
      <p:pic>
        <p:nvPicPr>
          <p:cNvPr id="182" name="Google Shape;182;p23" descr="empa_logo"/>
          <p:cNvPicPr preferRelativeResize="0"/>
          <p:nvPr/>
        </p:nvPicPr>
        <p:blipFill rotWithShape="1">
          <a:blip r:embed="rId4">
            <a:alphaModFix/>
          </a:blip>
          <a:srcRect/>
          <a:stretch/>
        </p:blipFill>
        <p:spPr>
          <a:xfrm>
            <a:off x="4500563" y="1382713"/>
            <a:ext cx="3175000" cy="2428875"/>
          </a:xfrm>
          <a:prstGeom prst="rect">
            <a:avLst/>
          </a:prstGeom>
          <a:noFill/>
          <a:ln>
            <a:noFill/>
          </a:ln>
        </p:spPr>
      </p:pic>
      <p:pic>
        <p:nvPicPr>
          <p:cNvPr id="2" name="Picture 1">
            <a:extLst>
              <a:ext uri="{FF2B5EF4-FFF2-40B4-BE49-F238E27FC236}">
                <a16:creationId xmlns:a16="http://schemas.microsoft.com/office/drawing/2014/main" id="{7BC753FC-1F20-4368-A269-8ADBD5805699}"/>
              </a:ext>
            </a:extLst>
          </p:cNvPr>
          <p:cNvPicPr>
            <a:picLocks noChangeAspect="1"/>
          </p:cNvPicPr>
          <p:nvPr/>
        </p:nvPicPr>
        <p:blipFill>
          <a:blip r:embed="rId5"/>
          <a:stretch>
            <a:fillRect/>
          </a:stretch>
        </p:blipFill>
        <p:spPr>
          <a:xfrm>
            <a:off x="6340463" y="-9330"/>
            <a:ext cx="2799184" cy="726038"/>
          </a:xfrm>
          <a:prstGeom prst="rect">
            <a:avLst/>
          </a:prstGeom>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4"/>
          <p:cNvSpPr txBox="1"/>
          <p:nvPr/>
        </p:nvSpPr>
        <p:spPr>
          <a:xfrm>
            <a:off x="123826" y="154761"/>
            <a:ext cx="2305034" cy="547686"/>
          </a:xfrm>
          <a:prstGeom prst="rect">
            <a:avLst/>
          </a:prstGeom>
          <a:noFill/>
          <a:ln>
            <a:noFill/>
          </a:ln>
        </p:spPr>
        <p:txBody>
          <a:bodyPr spcFirstLastPara="1" wrap="square" lIns="91425" tIns="45700" rIns="91425" bIns="45700" anchor="b" anchorCtr="0">
            <a:noAutofit/>
          </a:bodyPr>
          <a:lstStyle/>
          <a:p>
            <a:pPr marL="0" marR="0" lvl="0" indent="0" algn="l" rtl="0">
              <a:lnSpc>
                <a:spcPct val="80000"/>
              </a:lnSpc>
              <a:spcBef>
                <a:spcPts val="0"/>
              </a:spcBef>
              <a:spcAft>
                <a:spcPts val="0"/>
              </a:spcAft>
              <a:buClr>
                <a:srgbClr val="00B050"/>
              </a:buClr>
              <a:buSzPts val="3600"/>
              <a:buFont typeface="Cambria"/>
              <a:buNone/>
            </a:pPr>
            <a:r>
              <a:rPr lang="en-US" sz="3600" b="1" i="1">
                <a:solidFill>
                  <a:srgbClr val="00B050"/>
                </a:solidFill>
                <a:latin typeface="Cambria"/>
                <a:ea typeface="Cambria"/>
                <a:cs typeface="Cambria"/>
                <a:sym typeface="Cambria"/>
              </a:rPr>
              <a:t>Media </a:t>
            </a:r>
            <a:endParaRPr sz="3600" i="1">
              <a:solidFill>
                <a:srgbClr val="00B0F0"/>
              </a:solidFill>
              <a:latin typeface="Verdana"/>
              <a:ea typeface="Verdana"/>
              <a:cs typeface="Verdana"/>
              <a:sym typeface="Verdana"/>
            </a:endParaRPr>
          </a:p>
        </p:txBody>
      </p:sp>
      <p:sp>
        <p:nvSpPr>
          <p:cNvPr id="189" name="Google Shape;189;p24"/>
          <p:cNvSpPr txBox="1"/>
          <p:nvPr/>
        </p:nvSpPr>
        <p:spPr>
          <a:xfrm>
            <a:off x="123825" y="5500688"/>
            <a:ext cx="8370888" cy="10160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000">
                <a:solidFill>
                  <a:schemeClr val="dk1"/>
                </a:solidFill>
                <a:latin typeface="Arial"/>
                <a:ea typeface="Arial"/>
                <a:cs typeface="Arial"/>
                <a:sym typeface="Arial"/>
              </a:rPr>
              <a:t>“</a:t>
            </a:r>
            <a:r>
              <a:rPr lang="en-US" sz="2000" b="1">
                <a:solidFill>
                  <a:srgbClr val="00B050"/>
                </a:solidFill>
                <a:latin typeface="Cambria"/>
                <a:ea typeface="Cambria"/>
                <a:cs typeface="Cambria"/>
                <a:sym typeface="Cambria"/>
              </a:rPr>
              <a:t>Asif Pasha</a:t>
            </a:r>
            <a:r>
              <a:rPr lang="en-US" sz="2000">
                <a:solidFill>
                  <a:srgbClr val="00B050"/>
                </a:solidFill>
                <a:latin typeface="Cambria"/>
                <a:ea typeface="Cambria"/>
                <a:cs typeface="Cambria"/>
                <a:sym typeface="Cambria"/>
              </a:rPr>
              <a:t> could be the first person to convert from the informal recycling sector to the formal sector in India, and perhaps in the world, too.” – </a:t>
            </a:r>
            <a:r>
              <a:rPr lang="en-US" sz="2000" i="1">
                <a:solidFill>
                  <a:schemeClr val="dk1"/>
                </a:solidFill>
                <a:latin typeface="Cambria"/>
                <a:ea typeface="Cambria"/>
                <a:cs typeface="Cambria"/>
                <a:sym typeface="Cambria"/>
              </a:rPr>
              <a:t>Times of India (5 Mar 2009). </a:t>
            </a:r>
            <a:endParaRPr sz="2000" i="1">
              <a:solidFill>
                <a:schemeClr val="dk1"/>
              </a:solidFill>
              <a:latin typeface="Cambria"/>
              <a:ea typeface="Cambria"/>
              <a:cs typeface="Cambria"/>
              <a:sym typeface="Cambria"/>
            </a:endParaRPr>
          </a:p>
        </p:txBody>
      </p:sp>
      <p:pic>
        <p:nvPicPr>
          <p:cNvPr id="190" name="Google Shape;190;p24" descr="C:\Users\nilesh desai\Desktop\New folder\press1.jpg"/>
          <p:cNvPicPr preferRelativeResize="0"/>
          <p:nvPr/>
        </p:nvPicPr>
        <p:blipFill rotWithShape="1">
          <a:blip r:embed="rId3">
            <a:alphaModFix/>
          </a:blip>
          <a:srcRect/>
          <a:stretch/>
        </p:blipFill>
        <p:spPr>
          <a:xfrm>
            <a:off x="123825" y="976313"/>
            <a:ext cx="2519363" cy="4310062"/>
          </a:xfrm>
          <a:prstGeom prst="rect">
            <a:avLst/>
          </a:prstGeom>
          <a:noFill/>
          <a:ln>
            <a:noFill/>
          </a:ln>
        </p:spPr>
      </p:pic>
      <p:pic>
        <p:nvPicPr>
          <p:cNvPr id="191" name="Google Shape;191;p24" descr="C:\Users\nilesh desai\Desktop\New folder\press2.jpg"/>
          <p:cNvPicPr preferRelativeResize="0"/>
          <p:nvPr/>
        </p:nvPicPr>
        <p:blipFill rotWithShape="1">
          <a:blip r:embed="rId4">
            <a:alphaModFix/>
          </a:blip>
          <a:srcRect/>
          <a:stretch/>
        </p:blipFill>
        <p:spPr>
          <a:xfrm>
            <a:off x="2857500" y="976313"/>
            <a:ext cx="2714625" cy="4310062"/>
          </a:xfrm>
          <a:prstGeom prst="rect">
            <a:avLst/>
          </a:prstGeom>
          <a:noFill/>
          <a:ln>
            <a:noFill/>
          </a:ln>
        </p:spPr>
      </p:pic>
      <p:pic>
        <p:nvPicPr>
          <p:cNvPr id="192" name="Google Shape;192;p24" descr="C:\Users\nilesh desai\Desktop\New folder\press3.jpg"/>
          <p:cNvPicPr preferRelativeResize="0"/>
          <p:nvPr/>
        </p:nvPicPr>
        <p:blipFill rotWithShape="1">
          <a:blip r:embed="rId5">
            <a:alphaModFix/>
          </a:blip>
          <a:srcRect/>
          <a:stretch/>
        </p:blipFill>
        <p:spPr>
          <a:xfrm>
            <a:off x="5786438" y="976313"/>
            <a:ext cx="2708275" cy="4310062"/>
          </a:xfrm>
          <a:prstGeom prst="rect">
            <a:avLst/>
          </a:prstGeom>
          <a:noFill/>
          <a:ln>
            <a:noFill/>
          </a:ln>
        </p:spPr>
      </p:pic>
      <p:pic>
        <p:nvPicPr>
          <p:cNvPr id="2" name="Picture 1">
            <a:extLst>
              <a:ext uri="{FF2B5EF4-FFF2-40B4-BE49-F238E27FC236}">
                <a16:creationId xmlns:a16="http://schemas.microsoft.com/office/drawing/2014/main" id="{6F964F8A-6E6B-4B79-BB3A-16A9FD072635}"/>
              </a:ext>
            </a:extLst>
          </p:cNvPr>
          <p:cNvPicPr>
            <a:picLocks noChangeAspect="1"/>
          </p:cNvPicPr>
          <p:nvPr/>
        </p:nvPicPr>
        <p:blipFill>
          <a:blip r:embed="rId6"/>
          <a:stretch>
            <a:fillRect/>
          </a:stretch>
        </p:blipFill>
        <p:spPr>
          <a:xfrm>
            <a:off x="6340463" y="-9330"/>
            <a:ext cx="2799184" cy="726038"/>
          </a:xfrm>
          <a:prstGeom prst="rect">
            <a:avLst/>
          </a:prstGeom>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5"/>
          <p:cNvSpPr txBox="1">
            <a:spLocks noGrp="1"/>
          </p:cNvSpPr>
          <p:nvPr>
            <p:ph type="title"/>
          </p:nvPr>
        </p:nvSpPr>
        <p:spPr>
          <a:xfrm>
            <a:off x="685800" y="304800"/>
            <a:ext cx="3171820" cy="62387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i="1">
                <a:solidFill>
                  <a:srgbClr val="00B050"/>
                </a:solidFill>
                <a:latin typeface="Cambria"/>
                <a:ea typeface="Cambria"/>
                <a:cs typeface="Cambria"/>
                <a:sym typeface="Cambria"/>
              </a:rPr>
              <a:t>Milestones  </a:t>
            </a:r>
            <a:endParaRPr sz="3600" i="1">
              <a:solidFill>
                <a:srgbClr val="00B0F0"/>
              </a:solidFill>
              <a:latin typeface="Verdana"/>
              <a:ea typeface="Verdana"/>
              <a:cs typeface="Verdana"/>
              <a:sym typeface="Verdana"/>
            </a:endParaRPr>
          </a:p>
        </p:txBody>
      </p:sp>
      <p:sp>
        <p:nvSpPr>
          <p:cNvPr id="199" name="Google Shape;199;p25"/>
          <p:cNvSpPr txBox="1">
            <a:spLocks noGrp="1"/>
          </p:cNvSpPr>
          <p:nvPr>
            <p:ph type="body" idx="1"/>
          </p:nvPr>
        </p:nvSpPr>
        <p:spPr>
          <a:xfrm>
            <a:off x="285750" y="1214438"/>
            <a:ext cx="7772400" cy="4976812"/>
          </a:xfrm>
          <a:prstGeom prst="rect">
            <a:avLst/>
          </a:prstGeom>
          <a:noFill/>
          <a:ln>
            <a:noFill/>
          </a:ln>
        </p:spPr>
        <p:txBody>
          <a:bodyPr spcFirstLastPara="1" wrap="square" lIns="91425" tIns="45700" rIns="91425" bIns="45700" anchor="t" anchorCtr="0">
            <a:noAutofit/>
          </a:bodyPr>
          <a:lstStyle/>
          <a:p>
            <a:pPr marL="533400" lvl="0" indent="-533400" algn="l" rtl="0">
              <a:spcBef>
                <a:spcPts val="0"/>
              </a:spcBef>
              <a:spcAft>
                <a:spcPts val="0"/>
              </a:spcAft>
              <a:buClr>
                <a:srgbClr val="007C18"/>
              </a:buClr>
              <a:buSzPts val="2000"/>
              <a:buFont typeface="Courier New"/>
              <a:buChar char="o"/>
            </a:pPr>
            <a:r>
              <a:rPr lang="en-US" sz="2000" b="1">
                <a:solidFill>
                  <a:srgbClr val="404040"/>
                </a:solidFill>
                <a:latin typeface="Cambria"/>
                <a:ea typeface="Cambria"/>
                <a:cs typeface="Cambria"/>
                <a:sym typeface="Cambria"/>
              </a:rPr>
              <a:t>2006</a:t>
            </a:r>
            <a:endParaRPr/>
          </a:p>
          <a:p>
            <a:pPr marL="533400" lvl="0" indent="-533400" algn="l" rtl="0">
              <a:spcBef>
                <a:spcPts val="400"/>
              </a:spcBef>
              <a:spcAft>
                <a:spcPts val="0"/>
              </a:spcAft>
              <a:buClr>
                <a:srgbClr val="007C18"/>
              </a:buClr>
              <a:buSzPts val="2000"/>
              <a:buFont typeface="Cambria"/>
              <a:buChar char="•"/>
            </a:pPr>
            <a:r>
              <a:rPr lang="en-US" sz="2000">
                <a:solidFill>
                  <a:srgbClr val="404040"/>
                </a:solidFill>
                <a:latin typeface="Cambria"/>
                <a:ea typeface="Cambria"/>
                <a:cs typeface="Cambria"/>
                <a:sym typeface="Cambria"/>
              </a:rPr>
              <a:t>Outlining of a business plan with GTZ ( German Collaborator)</a:t>
            </a:r>
            <a:endParaRPr/>
          </a:p>
          <a:p>
            <a:pPr marL="533400" lvl="0" indent="-533400" algn="l" rtl="0">
              <a:spcBef>
                <a:spcPts val="400"/>
              </a:spcBef>
              <a:spcAft>
                <a:spcPts val="0"/>
              </a:spcAft>
              <a:buClr>
                <a:srgbClr val="007C18"/>
              </a:buClr>
              <a:buSzPts val="2000"/>
              <a:buFont typeface="Cambria"/>
              <a:buChar char="•"/>
            </a:pPr>
            <a:r>
              <a:rPr lang="en-US" sz="2000">
                <a:solidFill>
                  <a:srgbClr val="404040"/>
                </a:solidFill>
                <a:latin typeface="Cambria"/>
                <a:ea typeface="Cambria"/>
                <a:cs typeface="Cambria"/>
                <a:sym typeface="Cambria"/>
              </a:rPr>
              <a:t>Beginning of the training with GTZ and EMPA</a:t>
            </a:r>
            <a:endParaRPr/>
          </a:p>
          <a:p>
            <a:pPr marL="533400" lvl="0" indent="-533400" algn="l" rtl="0">
              <a:spcBef>
                <a:spcPts val="400"/>
              </a:spcBef>
              <a:spcAft>
                <a:spcPts val="0"/>
              </a:spcAft>
              <a:buClr>
                <a:srgbClr val="007C18"/>
              </a:buClr>
              <a:buSzPts val="2000"/>
              <a:buFont typeface="Courier New"/>
              <a:buChar char="o"/>
            </a:pPr>
            <a:r>
              <a:rPr lang="en-US" sz="2000" b="1">
                <a:solidFill>
                  <a:srgbClr val="404040"/>
                </a:solidFill>
                <a:latin typeface="Cambria"/>
                <a:ea typeface="Cambria"/>
                <a:cs typeface="Cambria"/>
                <a:sym typeface="Cambria"/>
              </a:rPr>
              <a:t>2007</a:t>
            </a:r>
            <a:endParaRPr/>
          </a:p>
          <a:p>
            <a:pPr marL="533400" lvl="0" indent="-533400" algn="l" rtl="0">
              <a:spcBef>
                <a:spcPts val="400"/>
              </a:spcBef>
              <a:spcAft>
                <a:spcPts val="0"/>
              </a:spcAft>
              <a:buClr>
                <a:srgbClr val="007C18"/>
              </a:buClr>
              <a:buSzPts val="2000"/>
              <a:buFont typeface="Cambria"/>
              <a:buChar char="•"/>
            </a:pPr>
            <a:r>
              <a:rPr lang="en-US" sz="2000">
                <a:solidFill>
                  <a:srgbClr val="404040"/>
                </a:solidFill>
                <a:latin typeface="Cambria"/>
                <a:ea typeface="Cambria"/>
                <a:cs typeface="Cambria"/>
                <a:sym typeface="Cambria"/>
              </a:rPr>
              <a:t>Relocated to a bigger setup in a Industrial area in Bangalore  </a:t>
            </a:r>
            <a:endParaRPr/>
          </a:p>
          <a:p>
            <a:pPr marL="533400" lvl="0" indent="-533400" algn="l" rtl="0">
              <a:spcBef>
                <a:spcPts val="400"/>
              </a:spcBef>
              <a:spcAft>
                <a:spcPts val="0"/>
              </a:spcAft>
              <a:buClr>
                <a:srgbClr val="007C18"/>
              </a:buClr>
              <a:buSzPts val="2000"/>
              <a:buFont typeface="Cambria"/>
              <a:buChar char="•"/>
            </a:pPr>
            <a:r>
              <a:rPr lang="en-US" sz="2000">
                <a:solidFill>
                  <a:srgbClr val="404040"/>
                </a:solidFill>
                <a:latin typeface="Cambria"/>
                <a:ea typeface="Cambria"/>
                <a:cs typeface="Cambria"/>
                <a:sym typeface="Cambria"/>
              </a:rPr>
              <a:t>KSPCB Authorization </a:t>
            </a:r>
            <a:endParaRPr/>
          </a:p>
          <a:p>
            <a:pPr marL="533400" lvl="0" indent="-533400" algn="l" rtl="0">
              <a:spcBef>
                <a:spcPts val="400"/>
              </a:spcBef>
              <a:spcAft>
                <a:spcPts val="0"/>
              </a:spcAft>
              <a:buClr>
                <a:srgbClr val="007C18"/>
              </a:buClr>
              <a:buSzPts val="2000"/>
              <a:buFont typeface="Courier New"/>
              <a:buChar char="o"/>
            </a:pPr>
            <a:r>
              <a:rPr lang="en-US" sz="2000" b="1">
                <a:solidFill>
                  <a:srgbClr val="404040"/>
                </a:solidFill>
                <a:latin typeface="Cambria"/>
                <a:ea typeface="Cambria"/>
                <a:cs typeface="Cambria"/>
                <a:sym typeface="Cambria"/>
              </a:rPr>
              <a:t>2008</a:t>
            </a:r>
            <a:endParaRPr/>
          </a:p>
          <a:p>
            <a:pPr marL="533400" lvl="0" indent="-533400" algn="l" rtl="0">
              <a:spcBef>
                <a:spcPts val="400"/>
              </a:spcBef>
              <a:spcAft>
                <a:spcPts val="0"/>
              </a:spcAft>
              <a:buClr>
                <a:srgbClr val="007C18"/>
              </a:buClr>
              <a:buSzPts val="2000"/>
              <a:buFont typeface="Cambria"/>
              <a:buChar char="•"/>
            </a:pPr>
            <a:r>
              <a:rPr lang="en-US" sz="2000">
                <a:solidFill>
                  <a:srgbClr val="404040"/>
                </a:solidFill>
                <a:latin typeface="Cambria"/>
                <a:ea typeface="Cambria"/>
                <a:cs typeface="Cambria"/>
                <a:sym typeface="Cambria"/>
              </a:rPr>
              <a:t>Purchase of Modern Pollution Control &amp; OHS Equipment</a:t>
            </a:r>
            <a:endParaRPr/>
          </a:p>
          <a:p>
            <a:pPr marL="533400" lvl="0" indent="-533400" algn="l" rtl="0">
              <a:spcBef>
                <a:spcPts val="400"/>
              </a:spcBef>
              <a:spcAft>
                <a:spcPts val="0"/>
              </a:spcAft>
              <a:buClr>
                <a:srgbClr val="007C18"/>
              </a:buClr>
              <a:buSzPts val="2000"/>
              <a:buFont typeface="Courier New"/>
              <a:buChar char="o"/>
            </a:pPr>
            <a:r>
              <a:rPr lang="en-US" sz="2000" b="1">
                <a:solidFill>
                  <a:srgbClr val="404040"/>
                </a:solidFill>
                <a:latin typeface="Cambria"/>
                <a:ea typeface="Cambria"/>
                <a:cs typeface="Cambria"/>
                <a:sym typeface="Cambria"/>
              </a:rPr>
              <a:t>2009 </a:t>
            </a:r>
            <a:endParaRPr/>
          </a:p>
          <a:p>
            <a:pPr marL="533400" lvl="0" indent="-533400" algn="l" rtl="0">
              <a:spcBef>
                <a:spcPts val="400"/>
              </a:spcBef>
              <a:spcAft>
                <a:spcPts val="0"/>
              </a:spcAft>
              <a:buClr>
                <a:srgbClr val="007C18"/>
              </a:buClr>
              <a:buSzPts val="2000"/>
              <a:buFont typeface="Cambria"/>
              <a:buChar char="•"/>
            </a:pPr>
            <a:r>
              <a:rPr lang="en-US" sz="2000">
                <a:solidFill>
                  <a:srgbClr val="404040"/>
                </a:solidFill>
                <a:latin typeface="Cambria"/>
                <a:ea typeface="Cambria"/>
                <a:cs typeface="Cambria"/>
                <a:sym typeface="Cambria"/>
              </a:rPr>
              <a:t>CPCB authorization</a:t>
            </a:r>
            <a:endParaRPr/>
          </a:p>
          <a:p>
            <a:pPr marL="533400" lvl="0" indent="-533400" algn="l" rtl="0">
              <a:spcBef>
                <a:spcPts val="400"/>
              </a:spcBef>
              <a:spcAft>
                <a:spcPts val="0"/>
              </a:spcAft>
              <a:buClr>
                <a:srgbClr val="007C18"/>
              </a:buClr>
              <a:buSzPts val="2000"/>
              <a:buFont typeface="Courier New"/>
              <a:buChar char="o"/>
            </a:pPr>
            <a:r>
              <a:rPr lang="en-US" sz="2000" b="1">
                <a:solidFill>
                  <a:srgbClr val="404040"/>
                </a:solidFill>
                <a:latin typeface="Cambria"/>
                <a:ea typeface="Cambria"/>
                <a:cs typeface="Cambria"/>
                <a:sym typeface="Cambria"/>
              </a:rPr>
              <a:t>2018</a:t>
            </a:r>
            <a:endParaRPr/>
          </a:p>
          <a:p>
            <a:pPr marL="533400" lvl="0" indent="-533400" algn="l" rtl="0">
              <a:spcBef>
                <a:spcPts val="400"/>
              </a:spcBef>
              <a:spcAft>
                <a:spcPts val="0"/>
              </a:spcAft>
              <a:buClr>
                <a:srgbClr val="007C18"/>
              </a:buClr>
              <a:buSzPts val="2000"/>
              <a:buFont typeface="Cambria"/>
              <a:buChar char="•"/>
            </a:pPr>
            <a:r>
              <a:rPr lang="en-US" sz="2000">
                <a:solidFill>
                  <a:srgbClr val="404040"/>
                </a:solidFill>
                <a:latin typeface="Cambria"/>
                <a:ea typeface="Cambria"/>
                <a:cs typeface="Cambria"/>
                <a:sym typeface="Cambria"/>
              </a:rPr>
              <a:t>ISO Certified </a:t>
            </a:r>
            <a:endParaRPr/>
          </a:p>
          <a:p>
            <a:pPr marL="533400" lvl="0" indent="-533400" algn="l" rtl="0">
              <a:spcBef>
                <a:spcPts val="400"/>
              </a:spcBef>
              <a:spcAft>
                <a:spcPts val="0"/>
              </a:spcAft>
              <a:buClr>
                <a:srgbClr val="007C18"/>
              </a:buClr>
              <a:buSzPts val="2000"/>
              <a:buFont typeface="Cambria"/>
              <a:buChar char="•"/>
            </a:pPr>
            <a:r>
              <a:rPr lang="en-US" sz="2000">
                <a:solidFill>
                  <a:srgbClr val="404040"/>
                </a:solidFill>
                <a:latin typeface="Cambria"/>
                <a:ea typeface="Cambria"/>
                <a:cs typeface="Cambria"/>
                <a:sym typeface="Cambria"/>
              </a:rPr>
              <a:t>Application and Process for R2 Recycler  Certification</a:t>
            </a:r>
            <a:endParaRPr/>
          </a:p>
          <a:p>
            <a:pPr marL="533400" lvl="0" indent="-406400" algn="l" rtl="0">
              <a:spcBef>
                <a:spcPts val="400"/>
              </a:spcBef>
              <a:spcAft>
                <a:spcPts val="0"/>
              </a:spcAft>
              <a:buClr>
                <a:srgbClr val="007C18"/>
              </a:buClr>
              <a:buSzPts val="2000"/>
              <a:buFont typeface="Noto Sans Symbols"/>
              <a:buNone/>
            </a:pPr>
            <a:endParaRPr sz="2000" b="1">
              <a:solidFill>
                <a:srgbClr val="404040"/>
              </a:solidFill>
              <a:latin typeface="Cambria"/>
              <a:ea typeface="Cambria"/>
              <a:cs typeface="Cambria"/>
              <a:sym typeface="Cambria"/>
            </a:endParaRPr>
          </a:p>
        </p:txBody>
      </p:sp>
      <p:pic>
        <p:nvPicPr>
          <p:cNvPr id="2" name="Picture 1">
            <a:extLst>
              <a:ext uri="{FF2B5EF4-FFF2-40B4-BE49-F238E27FC236}">
                <a16:creationId xmlns:a16="http://schemas.microsoft.com/office/drawing/2014/main" id="{03A6AA2A-D2DD-4AEF-8089-C85BFAF40F8A}"/>
              </a:ext>
            </a:extLst>
          </p:cNvPr>
          <p:cNvPicPr>
            <a:picLocks noChangeAspect="1"/>
          </p:cNvPicPr>
          <p:nvPr/>
        </p:nvPicPr>
        <p:blipFill>
          <a:blip r:embed="rId3"/>
          <a:stretch>
            <a:fillRect/>
          </a:stretch>
        </p:blipFill>
        <p:spPr>
          <a:xfrm>
            <a:off x="6340463" y="-9330"/>
            <a:ext cx="2799184" cy="72603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6"/>
          <p:cNvSpPr txBox="1">
            <a:spLocks noGrp="1"/>
          </p:cNvSpPr>
          <p:nvPr>
            <p:ph type="title"/>
          </p:nvPr>
        </p:nvSpPr>
        <p:spPr>
          <a:xfrm>
            <a:off x="685800" y="285728"/>
            <a:ext cx="3386134" cy="64294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600" b="1" i="1">
                <a:solidFill>
                  <a:srgbClr val="00B050"/>
                </a:solidFill>
                <a:latin typeface="Cambria"/>
                <a:ea typeface="Cambria"/>
                <a:cs typeface="Cambria"/>
                <a:sym typeface="Cambria"/>
              </a:rPr>
              <a:t>Location</a:t>
            </a:r>
            <a:endParaRPr sz="3600">
              <a:solidFill>
                <a:srgbClr val="146F10"/>
              </a:solidFill>
              <a:latin typeface="Verdana"/>
              <a:ea typeface="Verdana"/>
              <a:cs typeface="Verdana"/>
              <a:sym typeface="Verdana"/>
            </a:endParaRPr>
          </a:p>
        </p:txBody>
      </p:sp>
      <p:sp>
        <p:nvSpPr>
          <p:cNvPr id="207" name="Google Shape;207;p26"/>
          <p:cNvSpPr txBox="1">
            <a:spLocks noGrp="1"/>
          </p:cNvSpPr>
          <p:nvPr>
            <p:ph type="body" idx="1"/>
          </p:nvPr>
        </p:nvSpPr>
        <p:spPr>
          <a:xfrm>
            <a:off x="357188" y="6215063"/>
            <a:ext cx="8501062" cy="428625"/>
          </a:xfrm>
          <a:prstGeom prst="rect">
            <a:avLst/>
          </a:prstGeom>
          <a:noFill/>
          <a:ln>
            <a:noFill/>
          </a:ln>
        </p:spPr>
        <p:txBody>
          <a:bodyPr spcFirstLastPara="1" wrap="square" lIns="91425" tIns="45700" rIns="91425" bIns="45700" anchor="t" anchorCtr="0">
            <a:noAutofit/>
          </a:bodyPr>
          <a:lstStyle/>
          <a:p>
            <a:pPr marL="342900" lvl="0" indent="-342900" algn="ctr" rtl="0">
              <a:lnSpc>
                <a:spcPct val="80000"/>
              </a:lnSpc>
              <a:spcBef>
                <a:spcPts val="0"/>
              </a:spcBef>
              <a:spcAft>
                <a:spcPts val="0"/>
              </a:spcAft>
              <a:buClr>
                <a:schemeClr val="dk1"/>
              </a:buClr>
              <a:buSzPts val="2700"/>
              <a:buFont typeface="Cambria"/>
              <a:buNone/>
            </a:pPr>
            <a:r>
              <a:rPr lang="en-US" sz="2700">
                <a:latin typeface="Cambria"/>
                <a:ea typeface="Cambria"/>
                <a:cs typeface="Cambria"/>
                <a:sym typeface="Cambria"/>
              </a:rPr>
              <a:t>Industrial area of </a:t>
            </a:r>
            <a:r>
              <a:rPr lang="en-US" sz="2800">
                <a:latin typeface="Cambria"/>
                <a:ea typeface="Cambria"/>
                <a:cs typeface="Cambria"/>
                <a:sym typeface="Cambria"/>
              </a:rPr>
              <a:t>Nyandanahalli , M</a:t>
            </a:r>
            <a:r>
              <a:rPr lang="en-US" sz="2700">
                <a:latin typeface="Cambria"/>
                <a:ea typeface="Cambria"/>
                <a:cs typeface="Cambria"/>
                <a:sym typeface="Cambria"/>
              </a:rPr>
              <a:t>ysore Rd, B’ lore </a:t>
            </a:r>
            <a:endParaRPr/>
          </a:p>
        </p:txBody>
      </p:sp>
      <p:pic>
        <p:nvPicPr>
          <p:cNvPr id="209" name="Google Shape;209;p26" descr="C:\Users\nilesh desai\Desktop\New folder\4b0372cf-c897-4814-8e96-3c9cb53c402b.jpg"/>
          <p:cNvPicPr preferRelativeResize="0"/>
          <p:nvPr/>
        </p:nvPicPr>
        <p:blipFill rotWithShape="1">
          <a:blip r:embed="rId3">
            <a:alphaModFix/>
          </a:blip>
          <a:srcRect/>
          <a:stretch/>
        </p:blipFill>
        <p:spPr>
          <a:xfrm>
            <a:off x="685800" y="976313"/>
            <a:ext cx="7243763" cy="5024437"/>
          </a:xfrm>
          <a:prstGeom prst="rect">
            <a:avLst/>
          </a:prstGeom>
          <a:noFill/>
          <a:ln>
            <a:noFill/>
          </a:ln>
        </p:spPr>
      </p:pic>
      <p:pic>
        <p:nvPicPr>
          <p:cNvPr id="2" name="Picture 1">
            <a:extLst>
              <a:ext uri="{FF2B5EF4-FFF2-40B4-BE49-F238E27FC236}">
                <a16:creationId xmlns:a16="http://schemas.microsoft.com/office/drawing/2014/main" id="{ABC5DA39-A6E3-4CF7-87A4-35F9ABF9CBBF}"/>
              </a:ext>
            </a:extLst>
          </p:cNvPr>
          <p:cNvPicPr>
            <a:picLocks noChangeAspect="1"/>
          </p:cNvPicPr>
          <p:nvPr/>
        </p:nvPicPr>
        <p:blipFill>
          <a:blip r:embed="rId4"/>
          <a:stretch>
            <a:fillRect/>
          </a:stretch>
        </p:blipFill>
        <p:spPr>
          <a:xfrm>
            <a:off x="6340463" y="-9330"/>
            <a:ext cx="2799184" cy="72603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7"/>
          <p:cNvSpPr txBox="1">
            <a:spLocks noGrp="1"/>
          </p:cNvSpPr>
          <p:nvPr>
            <p:ph type="title"/>
          </p:nvPr>
        </p:nvSpPr>
        <p:spPr>
          <a:xfrm>
            <a:off x="272051" y="285728"/>
            <a:ext cx="3883762" cy="64296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959" b="1" i="1">
                <a:solidFill>
                  <a:srgbClr val="00B050"/>
                </a:solidFill>
                <a:latin typeface="Cambria"/>
                <a:ea typeface="Cambria"/>
                <a:cs typeface="Cambria"/>
                <a:sym typeface="Cambria"/>
              </a:rPr>
              <a:t>Our Services</a:t>
            </a:r>
            <a:endParaRPr sz="3959">
              <a:latin typeface="Cambria"/>
              <a:ea typeface="Cambria"/>
              <a:cs typeface="Cambria"/>
              <a:sym typeface="Cambria"/>
            </a:endParaRPr>
          </a:p>
        </p:txBody>
      </p:sp>
      <p:sp>
        <p:nvSpPr>
          <p:cNvPr id="215" name="Google Shape;215;p27"/>
          <p:cNvSpPr/>
          <p:nvPr/>
        </p:nvSpPr>
        <p:spPr>
          <a:xfrm>
            <a:off x="231775" y="3182938"/>
            <a:ext cx="1982788" cy="665162"/>
          </a:xfrm>
          <a:prstGeom prst="rect">
            <a:avLst/>
          </a:prstGeom>
          <a:noFill/>
          <a:ln>
            <a:noFill/>
          </a:ln>
        </p:spPr>
        <p:txBody>
          <a:bodyPr spcFirstLastPara="1" wrap="square" lIns="91425" tIns="85675" rIns="91425" bIns="85675" anchor="ctr" anchorCtr="0">
            <a:noAutofit/>
          </a:bodyPr>
          <a:lstStyle/>
          <a:p>
            <a:pPr marL="0" marR="0" lvl="0" indent="0" algn="ctr" rtl="0">
              <a:spcBef>
                <a:spcPts val="0"/>
              </a:spcBef>
              <a:spcAft>
                <a:spcPts val="0"/>
              </a:spcAft>
              <a:buNone/>
            </a:pPr>
            <a:r>
              <a:rPr lang="en-US" sz="1600" b="1">
                <a:solidFill>
                  <a:schemeClr val="dk1"/>
                </a:solidFill>
                <a:latin typeface="Cambria"/>
                <a:ea typeface="Cambria"/>
                <a:cs typeface="Cambria"/>
                <a:sym typeface="Cambria"/>
              </a:rPr>
              <a:t>Recycling </a:t>
            </a:r>
            <a:endParaRPr/>
          </a:p>
          <a:p>
            <a:pPr marL="0" marR="0" lvl="0" indent="0" algn="ctr" rtl="0">
              <a:spcBef>
                <a:spcPts val="0"/>
              </a:spcBef>
              <a:spcAft>
                <a:spcPts val="0"/>
              </a:spcAft>
              <a:buNone/>
            </a:pPr>
            <a:endParaRPr sz="1600">
              <a:solidFill>
                <a:schemeClr val="dk1"/>
              </a:solidFill>
              <a:latin typeface="Cambria"/>
              <a:ea typeface="Cambria"/>
              <a:cs typeface="Cambria"/>
              <a:sym typeface="Cambria"/>
            </a:endParaRPr>
          </a:p>
        </p:txBody>
      </p:sp>
      <p:pic>
        <p:nvPicPr>
          <p:cNvPr id="216" name="Google Shape;216;p27" descr=" Asset Refurbishment">
            <a:hlinkClick r:id="rId3"/>
          </p:cNvPr>
          <p:cNvPicPr preferRelativeResize="0"/>
          <p:nvPr/>
        </p:nvPicPr>
        <p:blipFill rotWithShape="1">
          <a:blip r:embed="rId4">
            <a:alphaModFix/>
          </a:blip>
          <a:srcRect/>
          <a:stretch/>
        </p:blipFill>
        <p:spPr>
          <a:xfrm>
            <a:off x="391788" y="1285861"/>
            <a:ext cx="1607774" cy="1785950"/>
          </a:xfrm>
          <a:prstGeom prst="rect">
            <a:avLst/>
          </a:prstGeom>
          <a:noFill/>
          <a:ln w="9525" cap="flat" cmpd="sng">
            <a:solidFill>
              <a:srgbClr val="D8D8D8"/>
            </a:solidFill>
            <a:prstDash val="solid"/>
            <a:round/>
            <a:headEnd type="none" w="sm" len="sm"/>
            <a:tailEnd type="none" w="sm" len="sm"/>
          </a:ln>
        </p:spPr>
      </p:pic>
      <p:pic>
        <p:nvPicPr>
          <p:cNvPr id="217" name="Google Shape;217;p27"/>
          <p:cNvPicPr preferRelativeResize="0"/>
          <p:nvPr/>
        </p:nvPicPr>
        <p:blipFill rotWithShape="1">
          <a:blip r:embed="rId5">
            <a:alphaModFix/>
          </a:blip>
          <a:srcRect/>
          <a:stretch/>
        </p:blipFill>
        <p:spPr>
          <a:xfrm>
            <a:off x="3285781" y="1285859"/>
            <a:ext cx="1610567" cy="1785951"/>
          </a:xfrm>
          <a:prstGeom prst="rect">
            <a:avLst/>
          </a:prstGeom>
          <a:solidFill>
            <a:schemeClr val="lt1"/>
          </a:solidFill>
          <a:ln w="9525" cap="flat" cmpd="sng">
            <a:solidFill>
              <a:srgbClr val="D8D8D8"/>
            </a:solidFill>
            <a:prstDash val="solid"/>
            <a:round/>
            <a:headEnd type="none" w="sm" len="sm"/>
            <a:tailEnd type="none" w="sm" len="sm"/>
          </a:ln>
        </p:spPr>
      </p:pic>
      <p:sp>
        <p:nvSpPr>
          <p:cNvPr id="218" name="Google Shape;218;p27"/>
          <p:cNvSpPr/>
          <p:nvPr/>
        </p:nvSpPr>
        <p:spPr>
          <a:xfrm>
            <a:off x="5697538" y="3182938"/>
            <a:ext cx="3205162" cy="419100"/>
          </a:xfrm>
          <a:prstGeom prst="rect">
            <a:avLst/>
          </a:prstGeom>
          <a:noFill/>
          <a:ln>
            <a:noFill/>
          </a:ln>
        </p:spPr>
        <p:txBody>
          <a:bodyPr spcFirstLastPara="1" wrap="square" lIns="91425" tIns="85675" rIns="91425" bIns="85675" anchor="ctr" anchorCtr="0">
            <a:noAutofit/>
          </a:bodyPr>
          <a:lstStyle/>
          <a:p>
            <a:pPr marL="0" marR="0" lvl="0" indent="0" algn="ctr" rtl="0">
              <a:spcBef>
                <a:spcPts val="0"/>
              </a:spcBef>
              <a:spcAft>
                <a:spcPts val="0"/>
              </a:spcAft>
              <a:buNone/>
            </a:pPr>
            <a:r>
              <a:rPr lang="en-US" sz="1600" b="1">
                <a:solidFill>
                  <a:schemeClr val="dk1"/>
                </a:solidFill>
                <a:latin typeface="Cambria"/>
                <a:ea typeface="Cambria"/>
                <a:cs typeface="Cambria"/>
                <a:sym typeface="Cambria"/>
              </a:rPr>
              <a:t>Reverse Logistics</a:t>
            </a:r>
            <a:endParaRPr sz="1600" b="1">
              <a:solidFill>
                <a:schemeClr val="dk1"/>
              </a:solidFill>
              <a:latin typeface="Cambria"/>
              <a:ea typeface="Cambria"/>
              <a:cs typeface="Cambria"/>
              <a:sym typeface="Cambria"/>
            </a:endParaRPr>
          </a:p>
        </p:txBody>
      </p:sp>
      <p:pic>
        <p:nvPicPr>
          <p:cNvPr id="219" name="Google Shape;219;p27"/>
          <p:cNvPicPr preferRelativeResize="0"/>
          <p:nvPr/>
        </p:nvPicPr>
        <p:blipFill rotWithShape="1">
          <a:blip r:embed="rId6">
            <a:alphaModFix/>
          </a:blip>
          <a:srcRect/>
          <a:stretch/>
        </p:blipFill>
        <p:spPr>
          <a:xfrm>
            <a:off x="6340551" y="1285859"/>
            <a:ext cx="1578294" cy="1785951"/>
          </a:xfrm>
          <a:prstGeom prst="rect">
            <a:avLst/>
          </a:prstGeom>
          <a:noFill/>
          <a:ln w="9525" cap="flat" cmpd="sng">
            <a:solidFill>
              <a:srgbClr val="D8D8D8"/>
            </a:solidFill>
            <a:prstDash val="solid"/>
            <a:round/>
            <a:headEnd type="none" w="sm" len="sm"/>
            <a:tailEnd type="none" w="sm" len="sm"/>
          </a:ln>
        </p:spPr>
      </p:pic>
      <p:sp>
        <p:nvSpPr>
          <p:cNvPr id="220" name="Google Shape;220;p27"/>
          <p:cNvSpPr/>
          <p:nvPr/>
        </p:nvSpPr>
        <p:spPr>
          <a:xfrm>
            <a:off x="950913" y="6072188"/>
            <a:ext cx="3205162" cy="665162"/>
          </a:xfrm>
          <a:prstGeom prst="rect">
            <a:avLst/>
          </a:prstGeom>
          <a:noFill/>
          <a:ln>
            <a:noFill/>
          </a:ln>
        </p:spPr>
        <p:txBody>
          <a:bodyPr spcFirstLastPara="1" wrap="square" lIns="91425" tIns="85675" rIns="91425" bIns="85675" anchor="ctr" anchorCtr="0">
            <a:noAutofit/>
          </a:bodyPr>
          <a:lstStyle/>
          <a:p>
            <a:pPr marL="0" marR="0" lvl="0" indent="0" algn="ctr" rtl="0">
              <a:spcBef>
                <a:spcPts val="0"/>
              </a:spcBef>
              <a:spcAft>
                <a:spcPts val="0"/>
              </a:spcAft>
              <a:buNone/>
            </a:pPr>
            <a:r>
              <a:rPr lang="en-US" sz="1600" b="1">
                <a:solidFill>
                  <a:schemeClr val="dk1"/>
                </a:solidFill>
                <a:latin typeface="Cambria"/>
                <a:ea typeface="Cambria"/>
                <a:cs typeface="Cambria"/>
                <a:sym typeface="Cambria"/>
              </a:rPr>
              <a:t>PRO Service for EPR Implementation</a:t>
            </a:r>
            <a:endParaRPr/>
          </a:p>
        </p:txBody>
      </p:sp>
      <p:sp>
        <p:nvSpPr>
          <p:cNvPr id="221" name="Google Shape;221;p27"/>
          <p:cNvSpPr/>
          <p:nvPr/>
        </p:nvSpPr>
        <p:spPr>
          <a:xfrm>
            <a:off x="2552700" y="3182938"/>
            <a:ext cx="3205163" cy="419100"/>
          </a:xfrm>
          <a:prstGeom prst="rect">
            <a:avLst/>
          </a:prstGeom>
          <a:noFill/>
          <a:ln>
            <a:noFill/>
          </a:ln>
        </p:spPr>
        <p:txBody>
          <a:bodyPr spcFirstLastPara="1" wrap="square" lIns="91425" tIns="85675" rIns="91425" bIns="85675" anchor="ctr" anchorCtr="0">
            <a:noAutofit/>
          </a:bodyPr>
          <a:lstStyle/>
          <a:p>
            <a:pPr marL="0" marR="0" lvl="0" indent="0" algn="ctr" rtl="0">
              <a:spcBef>
                <a:spcPts val="0"/>
              </a:spcBef>
              <a:spcAft>
                <a:spcPts val="0"/>
              </a:spcAft>
              <a:buNone/>
            </a:pPr>
            <a:r>
              <a:rPr lang="en-US" sz="1600" b="1">
                <a:solidFill>
                  <a:schemeClr val="dk1"/>
                </a:solidFill>
                <a:latin typeface="Cambria"/>
                <a:ea typeface="Cambria"/>
                <a:cs typeface="Cambria"/>
                <a:sym typeface="Cambria"/>
              </a:rPr>
              <a:t>Data Destruction</a:t>
            </a:r>
            <a:endParaRPr/>
          </a:p>
        </p:txBody>
      </p:sp>
      <p:sp>
        <p:nvSpPr>
          <p:cNvPr id="222" name="Google Shape;222;p27"/>
          <p:cNvSpPr/>
          <p:nvPr/>
        </p:nvSpPr>
        <p:spPr>
          <a:xfrm>
            <a:off x="4732338" y="6072188"/>
            <a:ext cx="3206750" cy="665162"/>
          </a:xfrm>
          <a:prstGeom prst="rect">
            <a:avLst/>
          </a:prstGeom>
          <a:noFill/>
          <a:ln>
            <a:noFill/>
          </a:ln>
        </p:spPr>
        <p:txBody>
          <a:bodyPr spcFirstLastPara="1" wrap="square" lIns="91425" tIns="85675" rIns="91425" bIns="85675" anchor="ctr" anchorCtr="0">
            <a:noAutofit/>
          </a:bodyPr>
          <a:lstStyle/>
          <a:p>
            <a:pPr marL="0" marR="0" lvl="0" indent="0" algn="ctr" rtl="0">
              <a:spcBef>
                <a:spcPts val="0"/>
              </a:spcBef>
              <a:spcAft>
                <a:spcPts val="0"/>
              </a:spcAft>
              <a:buNone/>
            </a:pPr>
            <a:r>
              <a:rPr lang="en-US" sz="1600" b="1">
                <a:solidFill>
                  <a:schemeClr val="dk1"/>
                </a:solidFill>
                <a:latin typeface="Cambria"/>
                <a:ea typeface="Cambria"/>
                <a:cs typeface="Cambria"/>
                <a:sym typeface="Cambria"/>
              </a:rPr>
              <a:t>Recycling Certification as per CPCB guidelines</a:t>
            </a:r>
            <a:endParaRPr sz="1600" b="1">
              <a:solidFill>
                <a:schemeClr val="dk1"/>
              </a:solidFill>
              <a:latin typeface="Cambria"/>
              <a:ea typeface="Cambria"/>
              <a:cs typeface="Cambria"/>
              <a:sym typeface="Cambria"/>
            </a:endParaRPr>
          </a:p>
        </p:txBody>
      </p:sp>
      <p:pic>
        <p:nvPicPr>
          <p:cNvPr id="223" name="Google Shape;223;p27"/>
          <p:cNvPicPr preferRelativeResize="0"/>
          <p:nvPr/>
        </p:nvPicPr>
        <p:blipFill rotWithShape="1">
          <a:blip r:embed="rId7">
            <a:alphaModFix/>
          </a:blip>
          <a:srcRect/>
          <a:stretch/>
        </p:blipFill>
        <p:spPr>
          <a:xfrm>
            <a:off x="1731599" y="4214819"/>
            <a:ext cx="1607774" cy="1857388"/>
          </a:xfrm>
          <a:prstGeom prst="rect">
            <a:avLst/>
          </a:prstGeom>
          <a:noFill/>
          <a:ln w="9525" cap="flat" cmpd="sng">
            <a:solidFill>
              <a:srgbClr val="D8D8D8"/>
            </a:solidFill>
            <a:prstDash val="solid"/>
            <a:round/>
            <a:headEnd type="none" w="sm" len="sm"/>
            <a:tailEnd type="none" w="sm" len="sm"/>
          </a:ln>
        </p:spPr>
      </p:pic>
      <p:pic>
        <p:nvPicPr>
          <p:cNvPr id="224" name="Google Shape;224;p27"/>
          <p:cNvPicPr preferRelativeResize="0"/>
          <p:nvPr/>
        </p:nvPicPr>
        <p:blipFill rotWithShape="1">
          <a:blip r:embed="rId8">
            <a:alphaModFix/>
          </a:blip>
          <a:srcRect/>
          <a:stretch/>
        </p:blipFill>
        <p:spPr>
          <a:xfrm>
            <a:off x="5373891" y="4214819"/>
            <a:ext cx="1667643" cy="1857388"/>
          </a:xfrm>
          <a:prstGeom prst="rect">
            <a:avLst/>
          </a:prstGeom>
          <a:noFill/>
          <a:ln w="9525" cap="flat" cmpd="sng">
            <a:solidFill>
              <a:srgbClr val="D8D8D8"/>
            </a:solidFill>
            <a:prstDash val="solid"/>
            <a:round/>
            <a:headEnd type="none" w="sm" len="sm"/>
            <a:tailEnd type="none" w="sm" len="sm"/>
          </a:ln>
        </p:spPr>
      </p:pic>
      <p:pic>
        <p:nvPicPr>
          <p:cNvPr id="2" name="Picture 1">
            <a:extLst>
              <a:ext uri="{FF2B5EF4-FFF2-40B4-BE49-F238E27FC236}">
                <a16:creationId xmlns:a16="http://schemas.microsoft.com/office/drawing/2014/main" id="{9FBA34A6-DB50-4904-985C-FDD90C80F3EF}"/>
              </a:ext>
            </a:extLst>
          </p:cNvPr>
          <p:cNvPicPr>
            <a:picLocks noChangeAspect="1"/>
          </p:cNvPicPr>
          <p:nvPr/>
        </p:nvPicPr>
        <p:blipFill>
          <a:blip r:embed="rId9"/>
          <a:stretch>
            <a:fillRect/>
          </a:stretch>
        </p:blipFill>
        <p:spPr>
          <a:xfrm>
            <a:off x="6340463" y="-9330"/>
            <a:ext cx="2799184" cy="726038"/>
          </a:xfrm>
          <a:prstGeom prst="rect">
            <a:avLst/>
          </a:prstGeom>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8"/>
          <p:cNvSpPr txBox="1">
            <a:spLocks noGrp="1"/>
          </p:cNvSpPr>
          <p:nvPr>
            <p:ph type="title"/>
          </p:nvPr>
        </p:nvSpPr>
        <p:spPr>
          <a:xfrm>
            <a:off x="428596" y="285728"/>
            <a:ext cx="2214578" cy="57150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600" b="1" i="1">
                <a:solidFill>
                  <a:srgbClr val="00B050"/>
                </a:solidFill>
                <a:latin typeface="Cambria"/>
                <a:ea typeface="Cambria"/>
                <a:cs typeface="Cambria"/>
                <a:sym typeface="Cambria"/>
              </a:rPr>
              <a:t>Processes</a:t>
            </a:r>
            <a:endParaRPr sz="3600">
              <a:solidFill>
                <a:srgbClr val="146F10"/>
              </a:solidFill>
              <a:latin typeface="Verdana"/>
              <a:ea typeface="Verdana"/>
              <a:cs typeface="Verdana"/>
              <a:sym typeface="Verdana"/>
            </a:endParaRPr>
          </a:p>
        </p:txBody>
      </p:sp>
      <p:sp>
        <p:nvSpPr>
          <p:cNvPr id="232" name="Google Shape;232;p28"/>
          <p:cNvSpPr txBox="1">
            <a:spLocks noGrp="1"/>
          </p:cNvSpPr>
          <p:nvPr>
            <p:ph type="body" idx="1"/>
          </p:nvPr>
        </p:nvSpPr>
        <p:spPr>
          <a:xfrm>
            <a:off x="685800" y="1524000"/>
            <a:ext cx="7772400" cy="46196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7C18"/>
              </a:buClr>
              <a:buSzPts val="2800"/>
              <a:buFont typeface="Noto Sans Symbols"/>
              <a:buChar char="▪"/>
            </a:pPr>
            <a:r>
              <a:rPr lang="en-US" sz="2800" b="1">
                <a:solidFill>
                  <a:srgbClr val="404040"/>
                </a:solidFill>
                <a:latin typeface="Cambria"/>
                <a:ea typeface="Cambria"/>
                <a:cs typeface="Cambria"/>
                <a:sym typeface="Cambria"/>
              </a:rPr>
              <a:t>Collection and Storage</a:t>
            </a:r>
            <a:endParaRPr/>
          </a:p>
          <a:p>
            <a:pPr marL="342900" lvl="0" indent="-342900" algn="l" rtl="0">
              <a:spcBef>
                <a:spcPts val="560"/>
              </a:spcBef>
              <a:spcAft>
                <a:spcPts val="0"/>
              </a:spcAft>
              <a:buClr>
                <a:srgbClr val="007C18"/>
              </a:buClr>
              <a:buSzPts val="2800"/>
              <a:buFont typeface="Noto Sans Symbols"/>
              <a:buChar char="▪"/>
            </a:pPr>
            <a:r>
              <a:rPr lang="en-US" sz="2800" b="1">
                <a:solidFill>
                  <a:srgbClr val="404040"/>
                </a:solidFill>
                <a:latin typeface="Cambria"/>
                <a:ea typeface="Cambria"/>
                <a:cs typeface="Cambria"/>
                <a:sym typeface="Cambria"/>
              </a:rPr>
              <a:t>Segregation</a:t>
            </a:r>
            <a:endParaRPr/>
          </a:p>
          <a:p>
            <a:pPr marL="342900" lvl="0" indent="-342900" algn="l" rtl="0">
              <a:spcBef>
                <a:spcPts val="560"/>
              </a:spcBef>
              <a:spcAft>
                <a:spcPts val="0"/>
              </a:spcAft>
              <a:buClr>
                <a:srgbClr val="007C18"/>
              </a:buClr>
              <a:buSzPts val="2800"/>
              <a:buFont typeface="Noto Sans Symbols"/>
              <a:buChar char="▪"/>
            </a:pPr>
            <a:r>
              <a:rPr lang="en-US" sz="2800" b="1">
                <a:solidFill>
                  <a:srgbClr val="404040"/>
                </a:solidFill>
                <a:latin typeface="Cambria"/>
                <a:ea typeface="Cambria"/>
                <a:cs typeface="Cambria"/>
                <a:sym typeface="Cambria"/>
              </a:rPr>
              <a:t>Functional Testing</a:t>
            </a:r>
            <a:endParaRPr/>
          </a:p>
          <a:p>
            <a:pPr marL="342900" lvl="0" indent="-342900" algn="l" rtl="0">
              <a:spcBef>
                <a:spcPts val="560"/>
              </a:spcBef>
              <a:spcAft>
                <a:spcPts val="0"/>
              </a:spcAft>
              <a:buClr>
                <a:srgbClr val="007C18"/>
              </a:buClr>
              <a:buSzPts val="2800"/>
              <a:buFont typeface="Noto Sans Symbols"/>
              <a:buChar char="▪"/>
            </a:pPr>
            <a:r>
              <a:rPr lang="en-US" sz="2800" b="1">
                <a:solidFill>
                  <a:srgbClr val="404040"/>
                </a:solidFill>
                <a:latin typeface="Cambria"/>
                <a:ea typeface="Cambria"/>
                <a:cs typeface="Cambria"/>
                <a:sym typeface="Cambria"/>
              </a:rPr>
              <a:t>Dismantling</a:t>
            </a:r>
            <a:endParaRPr/>
          </a:p>
          <a:p>
            <a:pPr marL="342900" lvl="0" indent="-342900" algn="l" rtl="0">
              <a:spcBef>
                <a:spcPts val="560"/>
              </a:spcBef>
              <a:spcAft>
                <a:spcPts val="0"/>
              </a:spcAft>
              <a:buClr>
                <a:srgbClr val="007C18"/>
              </a:buClr>
              <a:buSzPts val="2800"/>
              <a:buFont typeface="Noto Sans Symbols"/>
              <a:buChar char="▪"/>
            </a:pPr>
            <a:r>
              <a:rPr lang="en-US" sz="2800" b="1">
                <a:solidFill>
                  <a:srgbClr val="404040"/>
                </a:solidFill>
                <a:latin typeface="Cambria"/>
                <a:ea typeface="Cambria"/>
                <a:cs typeface="Cambria"/>
                <a:sym typeface="Cambria"/>
              </a:rPr>
              <a:t>Scrap Recovery</a:t>
            </a:r>
            <a:endParaRPr/>
          </a:p>
          <a:p>
            <a:pPr marL="342900" lvl="0" indent="-342900" algn="l" rtl="0">
              <a:spcBef>
                <a:spcPts val="560"/>
              </a:spcBef>
              <a:spcAft>
                <a:spcPts val="0"/>
              </a:spcAft>
              <a:buClr>
                <a:srgbClr val="007C18"/>
              </a:buClr>
              <a:buSzPts val="2800"/>
              <a:buFont typeface="Noto Sans Symbols"/>
              <a:buChar char="▪"/>
            </a:pPr>
            <a:r>
              <a:rPr lang="en-US" sz="2800" b="1">
                <a:solidFill>
                  <a:srgbClr val="404040"/>
                </a:solidFill>
                <a:latin typeface="Cambria"/>
                <a:ea typeface="Cambria"/>
                <a:cs typeface="Cambria"/>
                <a:sym typeface="Cambria"/>
              </a:rPr>
              <a:t>Precious Metals Recovery</a:t>
            </a:r>
            <a:endParaRPr/>
          </a:p>
          <a:p>
            <a:pPr marL="342900" lvl="0" indent="-342900" algn="l" rtl="0">
              <a:spcBef>
                <a:spcPts val="560"/>
              </a:spcBef>
              <a:spcAft>
                <a:spcPts val="0"/>
              </a:spcAft>
              <a:buClr>
                <a:srgbClr val="007C18"/>
              </a:buClr>
              <a:buSzPts val="2800"/>
              <a:buFont typeface="Noto Sans Symbols"/>
              <a:buChar char="▪"/>
            </a:pPr>
            <a:r>
              <a:rPr lang="en-US" sz="2800" b="1">
                <a:solidFill>
                  <a:srgbClr val="404040"/>
                </a:solidFill>
                <a:latin typeface="Cambria"/>
                <a:ea typeface="Cambria"/>
                <a:cs typeface="Cambria"/>
                <a:sym typeface="Cambria"/>
              </a:rPr>
              <a:t>TSDF </a:t>
            </a:r>
            <a:r>
              <a:rPr lang="en-US" sz="2600" b="1">
                <a:latin typeface="Cambria"/>
                <a:ea typeface="Cambria"/>
                <a:cs typeface="Cambria"/>
                <a:sym typeface="Cambria"/>
              </a:rPr>
              <a:t>(Treatment, Storage &amp; Disposal Facility) </a:t>
            </a:r>
            <a:endParaRPr/>
          </a:p>
          <a:p>
            <a:pPr marL="342900" lvl="0" indent="-165100" algn="l" rtl="0">
              <a:spcBef>
                <a:spcPts val="560"/>
              </a:spcBef>
              <a:spcAft>
                <a:spcPts val="0"/>
              </a:spcAft>
              <a:buClr>
                <a:srgbClr val="007C18"/>
              </a:buClr>
              <a:buSzPts val="2800"/>
              <a:buFont typeface="Noto Sans Symbols"/>
              <a:buNone/>
            </a:pPr>
            <a:endParaRPr sz="2800" b="1">
              <a:solidFill>
                <a:srgbClr val="404040"/>
              </a:solidFill>
              <a:latin typeface="Cambria"/>
              <a:ea typeface="Cambria"/>
              <a:cs typeface="Cambria"/>
              <a:sym typeface="Cambria"/>
            </a:endParaRPr>
          </a:p>
          <a:p>
            <a:pPr marL="342900" lvl="0" indent="-165100" algn="l" rtl="0">
              <a:spcBef>
                <a:spcPts val="560"/>
              </a:spcBef>
              <a:spcAft>
                <a:spcPts val="0"/>
              </a:spcAft>
              <a:buClr>
                <a:srgbClr val="007C18"/>
              </a:buClr>
              <a:buSzPts val="2800"/>
              <a:buFont typeface="Noto Sans Symbols"/>
              <a:buNone/>
            </a:pPr>
            <a:endParaRPr sz="2800" b="1">
              <a:solidFill>
                <a:srgbClr val="404040"/>
              </a:solidFill>
              <a:latin typeface="Cambria"/>
              <a:ea typeface="Cambria"/>
              <a:cs typeface="Cambria"/>
              <a:sym typeface="Cambria"/>
            </a:endParaRPr>
          </a:p>
          <a:p>
            <a:pPr marL="342900" lvl="0" indent="-342900" algn="l" rtl="0">
              <a:spcBef>
                <a:spcPts val="560"/>
              </a:spcBef>
              <a:spcAft>
                <a:spcPts val="0"/>
              </a:spcAft>
              <a:buClr>
                <a:srgbClr val="007C18"/>
              </a:buClr>
              <a:buSzPts val="2800"/>
              <a:buFont typeface="Arial"/>
              <a:buNone/>
            </a:pPr>
            <a:endParaRPr sz="2800" b="1">
              <a:solidFill>
                <a:srgbClr val="404040"/>
              </a:solidFill>
              <a:latin typeface="Cambria"/>
              <a:ea typeface="Cambria"/>
              <a:cs typeface="Cambria"/>
              <a:sym typeface="Cambria"/>
            </a:endParaRPr>
          </a:p>
          <a:p>
            <a:pPr marL="342900" lvl="0" indent="-165100" algn="l" rtl="0">
              <a:spcBef>
                <a:spcPts val="560"/>
              </a:spcBef>
              <a:spcAft>
                <a:spcPts val="0"/>
              </a:spcAft>
              <a:buClr>
                <a:srgbClr val="007C18"/>
              </a:buClr>
              <a:buSzPts val="2800"/>
              <a:buFont typeface="Noto Sans Symbols"/>
              <a:buNone/>
            </a:pPr>
            <a:endParaRPr sz="2800" b="1">
              <a:solidFill>
                <a:srgbClr val="404040"/>
              </a:solidFill>
              <a:latin typeface="Cambria"/>
              <a:ea typeface="Cambria"/>
              <a:cs typeface="Cambria"/>
              <a:sym typeface="Cambria"/>
            </a:endParaRPr>
          </a:p>
        </p:txBody>
      </p:sp>
      <p:pic>
        <p:nvPicPr>
          <p:cNvPr id="2" name="Picture 1">
            <a:extLst>
              <a:ext uri="{FF2B5EF4-FFF2-40B4-BE49-F238E27FC236}">
                <a16:creationId xmlns:a16="http://schemas.microsoft.com/office/drawing/2014/main" id="{3EAEE388-BF1C-4602-927E-6D179F4A7DEA}"/>
              </a:ext>
            </a:extLst>
          </p:cNvPr>
          <p:cNvPicPr>
            <a:picLocks noChangeAspect="1"/>
          </p:cNvPicPr>
          <p:nvPr/>
        </p:nvPicPr>
        <p:blipFill>
          <a:blip r:embed="rId3"/>
          <a:stretch>
            <a:fillRect/>
          </a:stretch>
        </p:blipFill>
        <p:spPr>
          <a:xfrm>
            <a:off x="6340463" y="-9330"/>
            <a:ext cx="2799184" cy="72603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9"/>
          <p:cNvSpPr txBox="1"/>
          <p:nvPr/>
        </p:nvSpPr>
        <p:spPr>
          <a:xfrm>
            <a:off x="3810000" y="1427163"/>
            <a:ext cx="1295400" cy="461665"/>
          </a:xfrm>
          <a:prstGeom prst="rect">
            <a:avLst/>
          </a:prstGeom>
          <a:solidFill>
            <a:srgbClr val="007C18">
              <a:alpha val="29803"/>
            </a:srgbClr>
          </a:solidFill>
          <a:ln w="12700" cap="flat" cmpd="sng">
            <a:solidFill>
              <a:srgbClr val="007C1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Collection of </a:t>
            </a:r>
            <a:endParaRPr/>
          </a:p>
          <a:p>
            <a:pPr marL="0" marR="0" lvl="0" indent="0" algn="ctr" rtl="0">
              <a:spcBef>
                <a:spcPts val="0"/>
              </a:spcBef>
              <a:spcAft>
                <a:spcPts val="0"/>
              </a:spcAft>
              <a:buNone/>
            </a:pPr>
            <a:r>
              <a:rPr lang="en-US" sz="1200">
                <a:solidFill>
                  <a:schemeClr val="dk1"/>
                </a:solidFill>
                <a:latin typeface="Cambria"/>
                <a:ea typeface="Cambria"/>
                <a:cs typeface="Cambria"/>
                <a:sym typeface="Cambria"/>
              </a:rPr>
              <a:t>e-waste</a:t>
            </a:r>
            <a:endParaRPr/>
          </a:p>
        </p:txBody>
      </p:sp>
      <p:sp>
        <p:nvSpPr>
          <p:cNvPr id="240" name="Google Shape;240;p29"/>
          <p:cNvSpPr txBox="1"/>
          <p:nvPr/>
        </p:nvSpPr>
        <p:spPr>
          <a:xfrm>
            <a:off x="3810000" y="2112963"/>
            <a:ext cx="1295400" cy="461665"/>
          </a:xfrm>
          <a:prstGeom prst="rect">
            <a:avLst/>
          </a:prstGeom>
          <a:solidFill>
            <a:srgbClr val="007C18">
              <a:alpha val="29803"/>
            </a:srgbClr>
          </a:solidFill>
          <a:ln w="12700" cap="flat" cmpd="sng">
            <a:solidFill>
              <a:srgbClr val="007C1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Segregation and storage</a:t>
            </a:r>
            <a:endParaRPr/>
          </a:p>
        </p:txBody>
      </p:sp>
      <p:sp>
        <p:nvSpPr>
          <p:cNvPr id="241" name="Google Shape;241;p29"/>
          <p:cNvSpPr txBox="1"/>
          <p:nvPr/>
        </p:nvSpPr>
        <p:spPr>
          <a:xfrm>
            <a:off x="3810000" y="2798763"/>
            <a:ext cx="1295400" cy="830997"/>
          </a:xfrm>
          <a:prstGeom prst="rect">
            <a:avLst/>
          </a:prstGeom>
          <a:solidFill>
            <a:srgbClr val="007C18">
              <a:alpha val="29803"/>
            </a:srgbClr>
          </a:solidFill>
          <a:ln w="12700" cap="flat" cmpd="sng">
            <a:solidFill>
              <a:srgbClr val="007C1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Examination of refurbishment or reuse possibilities</a:t>
            </a:r>
            <a:endParaRPr/>
          </a:p>
        </p:txBody>
      </p:sp>
      <p:sp>
        <p:nvSpPr>
          <p:cNvPr id="242" name="Google Shape;242;p29"/>
          <p:cNvSpPr txBox="1"/>
          <p:nvPr/>
        </p:nvSpPr>
        <p:spPr>
          <a:xfrm>
            <a:off x="2209800" y="2874963"/>
            <a:ext cx="1295400" cy="461665"/>
          </a:xfrm>
          <a:prstGeom prst="rect">
            <a:avLst/>
          </a:prstGeom>
          <a:solidFill>
            <a:srgbClr val="007C18">
              <a:alpha val="29803"/>
            </a:srgbClr>
          </a:solidFill>
          <a:ln w="12700" cap="flat" cmpd="sng">
            <a:solidFill>
              <a:srgbClr val="007C1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Eventual refurbishment</a:t>
            </a:r>
            <a:endParaRPr/>
          </a:p>
        </p:txBody>
      </p:sp>
      <p:sp>
        <p:nvSpPr>
          <p:cNvPr id="243" name="Google Shape;243;p29"/>
          <p:cNvSpPr txBox="1"/>
          <p:nvPr/>
        </p:nvSpPr>
        <p:spPr>
          <a:xfrm>
            <a:off x="2209800" y="3573463"/>
            <a:ext cx="1295400" cy="461665"/>
          </a:xfrm>
          <a:prstGeom prst="rect">
            <a:avLst/>
          </a:prstGeom>
          <a:solidFill>
            <a:srgbClr val="007C18">
              <a:alpha val="29803"/>
            </a:srgbClr>
          </a:solidFill>
          <a:ln w="12700" cap="flat" cmpd="sng">
            <a:solidFill>
              <a:srgbClr val="007C1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Sale to second hand market</a:t>
            </a:r>
            <a:endParaRPr sz="1200">
              <a:solidFill>
                <a:schemeClr val="dk1"/>
              </a:solidFill>
              <a:latin typeface="Cambria"/>
              <a:ea typeface="Cambria"/>
              <a:cs typeface="Cambria"/>
              <a:sym typeface="Cambria"/>
            </a:endParaRPr>
          </a:p>
        </p:txBody>
      </p:sp>
      <p:sp>
        <p:nvSpPr>
          <p:cNvPr id="244" name="Google Shape;244;p29"/>
          <p:cNvSpPr txBox="1"/>
          <p:nvPr/>
        </p:nvSpPr>
        <p:spPr>
          <a:xfrm>
            <a:off x="609600" y="3573463"/>
            <a:ext cx="1295400" cy="461665"/>
          </a:xfrm>
          <a:prstGeom prst="rect">
            <a:avLst/>
          </a:prstGeom>
          <a:solidFill>
            <a:srgbClr val="007C18">
              <a:alpha val="29803"/>
            </a:srgbClr>
          </a:solidFill>
          <a:ln w="12700" cap="flat" cmpd="sng">
            <a:solidFill>
              <a:srgbClr val="007C1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Manufacture of new products</a:t>
            </a:r>
            <a:endParaRPr sz="1200">
              <a:solidFill>
                <a:schemeClr val="dk1"/>
              </a:solidFill>
              <a:latin typeface="Cambria"/>
              <a:ea typeface="Cambria"/>
              <a:cs typeface="Cambria"/>
              <a:sym typeface="Cambria"/>
            </a:endParaRPr>
          </a:p>
        </p:txBody>
      </p:sp>
      <p:sp>
        <p:nvSpPr>
          <p:cNvPr id="245" name="Google Shape;245;p29"/>
          <p:cNvSpPr txBox="1"/>
          <p:nvPr/>
        </p:nvSpPr>
        <p:spPr>
          <a:xfrm>
            <a:off x="3810000" y="3636963"/>
            <a:ext cx="1295400" cy="276999"/>
          </a:xfrm>
          <a:prstGeom prst="rect">
            <a:avLst/>
          </a:prstGeom>
          <a:solidFill>
            <a:srgbClr val="007C18">
              <a:alpha val="29803"/>
            </a:srgbClr>
          </a:solidFill>
          <a:ln w="12700" cap="flat" cmpd="sng">
            <a:solidFill>
              <a:srgbClr val="007C1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Dismantling</a:t>
            </a:r>
            <a:endParaRPr/>
          </a:p>
        </p:txBody>
      </p:sp>
      <p:sp>
        <p:nvSpPr>
          <p:cNvPr id="246" name="Google Shape;246;p29"/>
          <p:cNvSpPr txBox="1"/>
          <p:nvPr/>
        </p:nvSpPr>
        <p:spPr>
          <a:xfrm>
            <a:off x="2209800" y="4454525"/>
            <a:ext cx="1295400" cy="646331"/>
          </a:xfrm>
          <a:prstGeom prst="rect">
            <a:avLst/>
          </a:prstGeom>
          <a:solidFill>
            <a:srgbClr val="007C18">
              <a:alpha val="29803"/>
            </a:srgbClr>
          </a:solidFill>
          <a:ln w="12700" cap="flat" cmpd="sng">
            <a:solidFill>
              <a:srgbClr val="007C1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Recovery of reusable components</a:t>
            </a:r>
            <a:endParaRPr/>
          </a:p>
        </p:txBody>
      </p:sp>
      <p:sp>
        <p:nvSpPr>
          <p:cNvPr id="247" name="Google Shape;247;p29"/>
          <p:cNvSpPr txBox="1"/>
          <p:nvPr/>
        </p:nvSpPr>
        <p:spPr>
          <a:xfrm>
            <a:off x="3808413" y="4532313"/>
            <a:ext cx="1295400" cy="461665"/>
          </a:xfrm>
          <a:prstGeom prst="rect">
            <a:avLst/>
          </a:prstGeom>
          <a:solidFill>
            <a:srgbClr val="007C18">
              <a:alpha val="29803"/>
            </a:srgbClr>
          </a:solidFill>
          <a:ln w="12700" cap="flat" cmpd="sng">
            <a:solidFill>
              <a:srgbClr val="007C1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Recovery of scrap</a:t>
            </a:r>
            <a:endParaRPr/>
          </a:p>
        </p:txBody>
      </p:sp>
      <p:sp>
        <p:nvSpPr>
          <p:cNvPr id="248" name="Google Shape;248;p29"/>
          <p:cNvSpPr txBox="1"/>
          <p:nvPr/>
        </p:nvSpPr>
        <p:spPr>
          <a:xfrm>
            <a:off x="5713413" y="2189163"/>
            <a:ext cx="1295400" cy="276999"/>
          </a:xfrm>
          <a:prstGeom prst="rect">
            <a:avLst/>
          </a:prstGeom>
          <a:solidFill>
            <a:srgbClr val="007C18">
              <a:alpha val="29803"/>
            </a:srgbClr>
          </a:solidFill>
          <a:ln w="12700" cap="flat" cmpd="sng">
            <a:solidFill>
              <a:srgbClr val="007C1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Metal scrap</a:t>
            </a:r>
            <a:endParaRPr/>
          </a:p>
        </p:txBody>
      </p:sp>
      <p:sp>
        <p:nvSpPr>
          <p:cNvPr id="249" name="Google Shape;249;p29"/>
          <p:cNvSpPr txBox="1"/>
          <p:nvPr/>
        </p:nvSpPr>
        <p:spPr>
          <a:xfrm>
            <a:off x="5713413" y="2722563"/>
            <a:ext cx="1295400" cy="276999"/>
          </a:xfrm>
          <a:prstGeom prst="rect">
            <a:avLst/>
          </a:prstGeom>
          <a:solidFill>
            <a:srgbClr val="007C18">
              <a:alpha val="29803"/>
            </a:srgbClr>
          </a:solidFill>
          <a:ln w="12700" cap="flat" cmpd="sng">
            <a:solidFill>
              <a:srgbClr val="007C1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Plastic</a:t>
            </a:r>
            <a:r>
              <a:rPr lang="en-US" sz="1000">
                <a:solidFill>
                  <a:schemeClr val="dk1"/>
                </a:solidFill>
                <a:latin typeface="Arial"/>
                <a:ea typeface="Arial"/>
                <a:cs typeface="Arial"/>
                <a:sym typeface="Arial"/>
              </a:rPr>
              <a:t> scrap</a:t>
            </a:r>
            <a:endParaRPr/>
          </a:p>
        </p:txBody>
      </p:sp>
      <p:sp>
        <p:nvSpPr>
          <p:cNvPr id="250" name="Google Shape;250;p29"/>
          <p:cNvSpPr txBox="1"/>
          <p:nvPr/>
        </p:nvSpPr>
        <p:spPr>
          <a:xfrm>
            <a:off x="5713413" y="3789363"/>
            <a:ext cx="1295400" cy="276999"/>
          </a:xfrm>
          <a:prstGeom prst="rect">
            <a:avLst/>
          </a:prstGeom>
          <a:solidFill>
            <a:srgbClr val="FF0000">
              <a:alpha val="29803"/>
            </a:srgbClr>
          </a:solidFill>
          <a:ln w="127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CRT glass</a:t>
            </a:r>
            <a:endParaRPr/>
          </a:p>
        </p:txBody>
      </p:sp>
      <p:sp>
        <p:nvSpPr>
          <p:cNvPr id="251" name="Google Shape;251;p29"/>
          <p:cNvSpPr txBox="1"/>
          <p:nvPr/>
        </p:nvSpPr>
        <p:spPr>
          <a:xfrm>
            <a:off x="5713413" y="3243263"/>
            <a:ext cx="1295400" cy="276999"/>
          </a:xfrm>
          <a:prstGeom prst="rect">
            <a:avLst/>
          </a:prstGeom>
          <a:solidFill>
            <a:srgbClr val="FF0000">
              <a:alpha val="29803"/>
            </a:srgbClr>
          </a:solidFill>
          <a:ln w="127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Batteries</a:t>
            </a:r>
            <a:endParaRPr/>
          </a:p>
        </p:txBody>
      </p:sp>
      <p:sp>
        <p:nvSpPr>
          <p:cNvPr id="252" name="Google Shape;252;p29"/>
          <p:cNvSpPr txBox="1"/>
          <p:nvPr/>
        </p:nvSpPr>
        <p:spPr>
          <a:xfrm>
            <a:off x="7313613" y="2636838"/>
            <a:ext cx="1295400" cy="461665"/>
          </a:xfrm>
          <a:prstGeom prst="rect">
            <a:avLst/>
          </a:prstGeom>
          <a:solidFill>
            <a:srgbClr val="007C18">
              <a:alpha val="29803"/>
            </a:srgbClr>
          </a:solidFill>
          <a:ln w="12700" cap="flat" cmpd="sng">
            <a:solidFill>
              <a:srgbClr val="007C1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Sale to plastic recycler</a:t>
            </a:r>
            <a:endParaRPr/>
          </a:p>
        </p:txBody>
      </p:sp>
      <p:sp>
        <p:nvSpPr>
          <p:cNvPr id="253" name="Google Shape;253;p29"/>
          <p:cNvSpPr txBox="1"/>
          <p:nvPr/>
        </p:nvSpPr>
        <p:spPr>
          <a:xfrm>
            <a:off x="7313613" y="3163888"/>
            <a:ext cx="1295400" cy="646331"/>
          </a:xfrm>
          <a:prstGeom prst="rect">
            <a:avLst/>
          </a:prstGeom>
          <a:solidFill>
            <a:srgbClr val="FF0000">
              <a:alpha val="29803"/>
            </a:srgbClr>
          </a:solidFill>
          <a:ln w="127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Sale to authorized battery recyclers</a:t>
            </a:r>
            <a:endParaRPr sz="1200">
              <a:solidFill>
                <a:schemeClr val="dk1"/>
              </a:solidFill>
              <a:latin typeface="Cambria"/>
              <a:ea typeface="Cambria"/>
              <a:cs typeface="Cambria"/>
              <a:sym typeface="Cambria"/>
            </a:endParaRPr>
          </a:p>
        </p:txBody>
      </p:sp>
      <p:sp>
        <p:nvSpPr>
          <p:cNvPr id="254" name="Google Shape;254;p29"/>
          <p:cNvSpPr txBox="1"/>
          <p:nvPr/>
        </p:nvSpPr>
        <p:spPr>
          <a:xfrm>
            <a:off x="7313613" y="3716338"/>
            <a:ext cx="1295400" cy="461665"/>
          </a:xfrm>
          <a:prstGeom prst="rect">
            <a:avLst/>
          </a:prstGeom>
          <a:solidFill>
            <a:srgbClr val="FF0000">
              <a:alpha val="29803"/>
            </a:srgbClr>
          </a:solidFill>
          <a:ln w="127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Large e-waste recycler</a:t>
            </a:r>
            <a:endParaRPr/>
          </a:p>
        </p:txBody>
      </p:sp>
      <p:sp>
        <p:nvSpPr>
          <p:cNvPr id="255" name="Google Shape;255;p29"/>
          <p:cNvSpPr txBox="1"/>
          <p:nvPr/>
        </p:nvSpPr>
        <p:spPr>
          <a:xfrm>
            <a:off x="5713413" y="4243388"/>
            <a:ext cx="1295400" cy="646331"/>
          </a:xfrm>
          <a:prstGeom prst="rect">
            <a:avLst/>
          </a:prstGeom>
          <a:solidFill>
            <a:srgbClr val="FF0000">
              <a:alpha val="29803"/>
            </a:srgbClr>
          </a:solidFill>
          <a:ln w="127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Arial"/>
                <a:ea typeface="Arial"/>
                <a:cs typeface="Arial"/>
                <a:sym typeface="Arial"/>
              </a:rPr>
              <a:t>PCB Boards of low and high quality</a:t>
            </a:r>
            <a:endParaRPr sz="1200">
              <a:solidFill>
                <a:schemeClr val="dk1"/>
              </a:solidFill>
              <a:latin typeface="Arial"/>
              <a:ea typeface="Arial"/>
              <a:cs typeface="Arial"/>
              <a:sym typeface="Arial"/>
            </a:endParaRPr>
          </a:p>
        </p:txBody>
      </p:sp>
      <p:sp>
        <p:nvSpPr>
          <p:cNvPr id="256" name="Google Shape;256;p29"/>
          <p:cNvSpPr txBox="1"/>
          <p:nvPr/>
        </p:nvSpPr>
        <p:spPr>
          <a:xfrm>
            <a:off x="7313613" y="4246563"/>
            <a:ext cx="1295400" cy="461665"/>
          </a:xfrm>
          <a:prstGeom prst="rect">
            <a:avLst/>
          </a:prstGeom>
          <a:solidFill>
            <a:srgbClr val="FF0000">
              <a:alpha val="29803"/>
            </a:srgbClr>
          </a:solidFill>
          <a:ln w="127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Sale to PCB smelters</a:t>
            </a:r>
            <a:endParaRPr sz="1200">
              <a:solidFill>
                <a:schemeClr val="dk1"/>
              </a:solidFill>
              <a:latin typeface="Cambria"/>
              <a:ea typeface="Cambria"/>
              <a:cs typeface="Cambria"/>
              <a:sym typeface="Cambria"/>
            </a:endParaRPr>
          </a:p>
        </p:txBody>
      </p:sp>
      <p:sp>
        <p:nvSpPr>
          <p:cNvPr id="257" name="Google Shape;257;p29"/>
          <p:cNvSpPr txBox="1"/>
          <p:nvPr/>
        </p:nvSpPr>
        <p:spPr>
          <a:xfrm>
            <a:off x="5713413" y="4797425"/>
            <a:ext cx="1295400" cy="830997"/>
          </a:xfrm>
          <a:prstGeom prst="rect">
            <a:avLst/>
          </a:prstGeom>
          <a:solidFill>
            <a:srgbClr val="FF0000">
              <a:alpha val="29803"/>
            </a:srgbClr>
          </a:solidFill>
          <a:ln w="127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Non recyclable hazardous waste (e.g. backup tapes)</a:t>
            </a:r>
            <a:endParaRPr/>
          </a:p>
        </p:txBody>
      </p:sp>
      <p:sp>
        <p:nvSpPr>
          <p:cNvPr id="258" name="Google Shape;258;p29"/>
          <p:cNvSpPr txBox="1"/>
          <p:nvPr/>
        </p:nvSpPr>
        <p:spPr>
          <a:xfrm>
            <a:off x="7308850" y="4797425"/>
            <a:ext cx="1295400" cy="830997"/>
          </a:xfrm>
          <a:prstGeom prst="rect">
            <a:avLst/>
          </a:prstGeom>
          <a:solidFill>
            <a:srgbClr val="FF0000">
              <a:alpha val="29803"/>
            </a:srgbClr>
          </a:solidFill>
          <a:ln w="127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Storage until hazwaste landfill is operational (TSDF)</a:t>
            </a:r>
            <a:endParaRPr/>
          </a:p>
        </p:txBody>
      </p:sp>
      <p:cxnSp>
        <p:nvCxnSpPr>
          <p:cNvPr id="259" name="Google Shape;259;p29"/>
          <p:cNvCxnSpPr>
            <a:stCxn id="239" idx="2"/>
            <a:endCxn id="240" idx="0"/>
          </p:cNvCxnSpPr>
          <p:nvPr/>
        </p:nvCxnSpPr>
        <p:spPr>
          <a:xfrm>
            <a:off x="4457700" y="1888828"/>
            <a:ext cx="0" cy="224100"/>
          </a:xfrm>
          <a:prstGeom prst="straightConnector1">
            <a:avLst/>
          </a:prstGeom>
          <a:noFill/>
          <a:ln w="22225" cap="flat" cmpd="sng">
            <a:solidFill>
              <a:srgbClr val="007C18"/>
            </a:solidFill>
            <a:prstDash val="solid"/>
            <a:round/>
            <a:headEnd type="none" w="med" len="med"/>
            <a:tailEnd type="triangle" w="med" len="med"/>
          </a:ln>
        </p:spPr>
      </p:cxnSp>
      <p:cxnSp>
        <p:nvCxnSpPr>
          <p:cNvPr id="260" name="Google Shape;260;p29"/>
          <p:cNvCxnSpPr>
            <a:stCxn id="240" idx="2"/>
            <a:endCxn id="241" idx="0"/>
          </p:cNvCxnSpPr>
          <p:nvPr/>
        </p:nvCxnSpPr>
        <p:spPr>
          <a:xfrm>
            <a:off x="4457700" y="2574628"/>
            <a:ext cx="0" cy="224100"/>
          </a:xfrm>
          <a:prstGeom prst="straightConnector1">
            <a:avLst/>
          </a:prstGeom>
          <a:noFill/>
          <a:ln w="22225" cap="flat" cmpd="sng">
            <a:solidFill>
              <a:srgbClr val="007C18"/>
            </a:solidFill>
            <a:prstDash val="solid"/>
            <a:round/>
            <a:headEnd type="none" w="med" len="med"/>
            <a:tailEnd type="triangle" w="med" len="med"/>
          </a:ln>
        </p:spPr>
      </p:cxnSp>
      <p:cxnSp>
        <p:nvCxnSpPr>
          <p:cNvPr id="261" name="Google Shape;261;p29"/>
          <p:cNvCxnSpPr>
            <a:stCxn id="241" idx="1"/>
            <a:endCxn id="242" idx="3"/>
          </p:cNvCxnSpPr>
          <p:nvPr/>
        </p:nvCxnSpPr>
        <p:spPr>
          <a:xfrm rot="10800000">
            <a:off x="3505200" y="3105662"/>
            <a:ext cx="304800" cy="108600"/>
          </a:xfrm>
          <a:prstGeom prst="straightConnector1">
            <a:avLst/>
          </a:prstGeom>
          <a:noFill/>
          <a:ln w="22225" cap="flat" cmpd="sng">
            <a:solidFill>
              <a:srgbClr val="007C18"/>
            </a:solidFill>
            <a:prstDash val="solid"/>
            <a:round/>
            <a:headEnd type="none" w="med" len="med"/>
            <a:tailEnd type="triangle" w="med" len="med"/>
          </a:ln>
        </p:spPr>
      </p:cxnSp>
      <p:cxnSp>
        <p:nvCxnSpPr>
          <p:cNvPr id="262" name="Google Shape;262;p29"/>
          <p:cNvCxnSpPr>
            <a:stCxn id="241" idx="2"/>
            <a:endCxn id="245" idx="0"/>
          </p:cNvCxnSpPr>
          <p:nvPr/>
        </p:nvCxnSpPr>
        <p:spPr>
          <a:xfrm>
            <a:off x="4457700" y="3629760"/>
            <a:ext cx="0" cy="7200"/>
          </a:xfrm>
          <a:prstGeom prst="straightConnector1">
            <a:avLst/>
          </a:prstGeom>
          <a:noFill/>
          <a:ln w="22225" cap="flat" cmpd="sng">
            <a:solidFill>
              <a:srgbClr val="007C18"/>
            </a:solidFill>
            <a:prstDash val="solid"/>
            <a:round/>
            <a:headEnd type="none" w="med" len="med"/>
            <a:tailEnd type="triangle" w="med" len="med"/>
          </a:ln>
        </p:spPr>
      </p:cxnSp>
      <p:cxnSp>
        <p:nvCxnSpPr>
          <p:cNvPr id="263" name="Google Shape;263;p29"/>
          <p:cNvCxnSpPr>
            <a:stCxn id="249" idx="3"/>
            <a:endCxn id="252" idx="1"/>
          </p:cNvCxnSpPr>
          <p:nvPr/>
        </p:nvCxnSpPr>
        <p:spPr>
          <a:xfrm>
            <a:off x="7008813" y="2861063"/>
            <a:ext cx="304800" cy="6600"/>
          </a:xfrm>
          <a:prstGeom prst="straightConnector1">
            <a:avLst/>
          </a:prstGeom>
          <a:noFill/>
          <a:ln w="22225" cap="flat" cmpd="sng">
            <a:solidFill>
              <a:srgbClr val="007C18"/>
            </a:solidFill>
            <a:prstDash val="solid"/>
            <a:round/>
            <a:headEnd type="none" w="med" len="med"/>
            <a:tailEnd type="triangle" w="med" len="med"/>
          </a:ln>
        </p:spPr>
      </p:cxnSp>
      <p:cxnSp>
        <p:nvCxnSpPr>
          <p:cNvPr id="264" name="Google Shape;264;p29"/>
          <p:cNvCxnSpPr>
            <a:stCxn id="251" idx="3"/>
            <a:endCxn id="253" idx="1"/>
          </p:cNvCxnSpPr>
          <p:nvPr/>
        </p:nvCxnSpPr>
        <p:spPr>
          <a:xfrm>
            <a:off x="7008813" y="3381763"/>
            <a:ext cx="304800" cy="105300"/>
          </a:xfrm>
          <a:prstGeom prst="straightConnector1">
            <a:avLst/>
          </a:prstGeom>
          <a:noFill/>
          <a:ln w="22225" cap="flat" cmpd="sng">
            <a:solidFill>
              <a:srgbClr val="007C18"/>
            </a:solidFill>
            <a:prstDash val="solid"/>
            <a:round/>
            <a:headEnd type="none" w="med" len="med"/>
            <a:tailEnd type="triangle" w="med" len="med"/>
          </a:ln>
        </p:spPr>
      </p:cxnSp>
      <p:cxnSp>
        <p:nvCxnSpPr>
          <p:cNvPr id="265" name="Google Shape;265;p29"/>
          <p:cNvCxnSpPr>
            <a:stCxn id="250" idx="3"/>
            <a:endCxn id="254" idx="1"/>
          </p:cNvCxnSpPr>
          <p:nvPr/>
        </p:nvCxnSpPr>
        <p:spPr>
          <a:xfrm>
            <a:off x="7008813" y="3927862"/>
            <a:ext cx="304800" cy="19200"/>
          </a:xfrm>
          <a:prstGeom prst="straightConnector1">
            <a:avLst/>
          </a:prstGeom>
          <a:noFill/>
          <a:ln w="22225" cap="flat" cmpd="sng">
            <a:solidFill>
              <a:srgbClr val="007C18"/>
            </a:solidFill>
            <a:prstDash val="solid"/>
            <a:round/>
            <a:headEnd type="none" w="med" len="med"/>
            <a:tailEnd type="triangle" w="med" len="med"/>
          </a:ln>
        </p:spPr>
      </p:cxnSp>
      <p:cxnSp>
        <p:nvCxnSpPr>
          <p:cNvPr id="266" name="Google Shape;266;p29"/>
          <p:cNvCxnSpPr>
            <a:stCxn id="255" idx="3"/>
            <a:endCxn id="256" idx="1"/>
          </p:cNvCxnSpPr>
          <p:nvPr/>
        </p:nvCxnSpPr>
        <p:spPr>
          <a:xfrm rot="10800000" flipH="1">
            <a:off x="7008813" y="4477453"/>
            <a:ext cx="304800" cy="89100"/>
          </a:xfrm>
          <a:prstGeom prst="straightConnector1">
            <a:avLst/>
          </a:prstGeom>
          <a:noFill/>
          <a:ln w="22225" cap="flat" cmpd="sng">
            <a:solidFill>
              <a:srgbClr val="007C18"/>
            </a:solidFill>
            <a:prstDash val="solid"/>
            <a:round/>
            <a:headEnd type="none" w="med" len="med"/>
            <a:tailEnd type="triangle" w="med" len="med"/>
          </a:ln>
        </p:spPr>
      </p:cxnSp>
      <p:cxnSp>
        <p:nvCxnSpPr>
          <p:cNvPr id="267" name="Google Shape;267;p29"/>
          <p:cNvCxnSpPr>
            <a:stCxn id="257" idx="3"/>
            <a:endCxn id="258" idx="1"/>
          </p:cNvCxnSpPr>
          <p:nvPr/>
        </p:nvCxnSpPr>
        <p:spPr>
          <a:xfrm>
            <a:off x="7008813" y="5212923"/>
            <a:ext cx="300000" cy="0"/>
          </a:xfrm>
          <a:prstGeom prst="straightConnector1">
            <a:avLst/>
          </a:prstGeom>
          <a:noFill/>
          <a:ln w="22225" cap="flat" cmpd="sng">
            <a:solidFill>
              <a:srgbClr val="007C18"/>
            </a:solidFill>
            <a:prstDash val="solid"/>
            <a:round/>
            <a:headEnd type="none" w="med" len="med"/>
            <a:tailEnd type="triangle" w="med" len="med"/>
          </a:ln>
        </p:spPr>
      </p:cxnSp>
      <p:cxnSp>
        <p:nvCxnSpPr>
          <p:cNvPr id="268" name="Google Shape;268;p29"/>
          <p:cNvCxnSpPr/>
          <p:nvPr/>
        </p:nvCxnSpPr>
        <p:spPr>
          <a:xfrm rot="-5400000" flipH="1">
            <a:off x="4026694" y="3696494"/>
            <a:ext cx="2765425" cy="1587"/>
          </a:xfrm>
          <a:prstGeom prst="straightConnector1">
            <a:avLst/>
          </a:prstGeom>
          <a:noFill/>
          <a:ln w="22225" cap="flat" cmpd="sng">
            <a:solidFill>
              <a:srgbClr val="007C18"/>
            </a:solidFill>
            <a:prstDash val="solid"/>
            <a:round/>
            <a:headEnd type="none" w="med" len="med"/>
            <a:tailEnd type="none" w="med" len="med"/>
          </a:ln>
        </p:spPr>
      </p:cxnSp>
      <p:cxnSp>
        <p:nvCxnSpPr>
          <p:cNvPr id="269" name="Google Shape;269;p29"/>
          <p:cNvCxnSpPr>
            <a:endCxn id="248" idx="1"/>
          </p:cNvCxnSpPr>
          <p:nvPr/>
        </p:nvCxnSpPr>
        <p:spPr>
          <a:xfrm>
            <a:off x="5410113" y="2312963"/>
            <a:ext cx="303300" cy="14700"/>
          </a:xfrm>
          <a:prstGeom prst="straightConnector1">
            <a:avLst/>
          </a:prstGeom>
          <a:noFill/>
          <a:ln w="22225" cap="flat" cmpd="sng">
            <a:solidFill>
              <a:srgbClr val="007C18"/>
            </a:solidFill>
            <a:prstDash val="solid"/>
            <a:round/>
            <a:headEnd type="none" w="med" len="med"/>
            <a:tailEnd type="triangle" w="med" len="med"/>
          </a:ln>
        </p:spPr>
      </p:cxnSp>
      <p:cxnSp>
        <p:nvCxnSpPr>
          <p:cNvPr id="270" name="Google Shape;270;p29"/>
          <p:cNvCxnSpPr>
            <a:endCxn id="249" idx="1"/>
          </p:cNvCxnSpPr>
          <p:nvPr/>
        </p:nvCxnSpPr>
        <p:spPr>
          <a:xfrm>
            <a:off x="5408613" y="2846363"/>
            <a:ext cx="304800" cy="14700"/>
          </a:xfrm>
          <a:prstGeom prst="straightConnector1">
            <a:avLst/>
          </a:prstGeom>
          <a:noFill/>
          <a:ln w="22225" cap="flat" cmpd="sng">
            <a:solidFill>
              <a:srgbClr val="007C18"/>
            </a:solidFill>
            <a:prstDash val="solid"/>
            <a:round/>
            <a:headEnd type="none" w="med" len="med"/>
            <a:tailEnd type="triangle" w="med" len="med"/>
          </a:ln>
        </p:spPr>
      </p:cxnSp>
      <p:cxnSp>
        <p:nvCxnSpPr>
          <p:cNvPr id="271" name="Google Shape;271;p29"/>
          <p:cNvCxnSpPr>
            <a:endCxn id="251" idx="1"/>
          </p:cNvCxnSpPr>
          <p:nvPr/>
        </p:nvCxnSpPr>
        <p:spPr>
          <a:xfrm>
            <a:off x="5408613" y="3373363"/>
            <a:ext cx="304800" cy="8400"/>
          </a:xfrm>
          <a:prstGeom prst="straightConnector1">
            <a:avLst/>
          </a:prstGeom>
          <a:noFill/>
          <a:ln w="22225" cap="flat" cmpd="sng">
            <a:solidFill>
              <a:srgbClr val="007C18"/>
            </a:solidFill>
            <a:prstDash val="solid"/>
            <a:round/>
            <a:headEnd type="none" w="med" len="med"/>
            <a:tailEnd type="triangle" w="med" len="med"/>
          </a:ln>
        </p:spPr>
      </p:cxnSp>
      <p:cxnSp>
        <p:nvCxnSpPr>
          <p:cNvPr id="272" name="Google Shape;272;p29"/>
          <p:cNvCxnSpPr>
            <a:endCxn id="250" idx="1"/>
          </p:cNvCxnSpPr>
          <p:nvPr/>
        </p:nvCxnSpPr>
        <p:spPr>
          <a:xfrm>
            <a:off x="5410113" y="3916462"/>
            <a:ext cx="303300" cy="11400"/>
          </a:xfrm>
          <a:prstGeom prst="straightConnector1">
            <a:avLst/>
          </a:prstGeom>
          <a:noFill/>
          <a:ln w="22225" cap="flat" cmpd="sng">
            <a:solidFill>
              <a:srgbClr val="007C18"/>
            </a:solidFill>
            <a:prstDash val="solid"/>
            <a:round/>
            <a:headEnd type="none" w="med" len="med"/>
            <a:tailEnd type="triangle" w="med" len="med"/>
          </a:ln>
        </p:spPr>
      </p:cxnSp>
      <p:cxnSp>
        <p:nvCxnSpPr>
          <p:cNvPr id="273" name="Google Shape;273;p29"/>
          <p:cNvCxnSpPr>
            <a:endCxn id="255" idx="1"/>
          </p:cNvCxnSpPr>
          <p:nvPr/>
        </p:nvCxnSpPr>
        <p:spPr>
          <a:xfrm>
            <a:off x="5408613" y="4446553"/>
            <a:ext cx="304800" cy="120000"/>
          </a:xfrm>
          <a:prstGeom prst="straightConnector1">
            <a:avLst/>
          </a:prstGeom>
          <a:noFill/>
          <a:ln w="22225" cap="flat" cmpd="sng">
            <a:solidFill>
              <a:srgbClr val="007C18"/>
            </a:solidFill>
            <a:prstDash val="solid"/>
            <a:round/>
            <a:headEnd type="none" w="med" len="med"/>
            <a:tailEnd type="triangle" w="med" len="med"/>
          </a:ln>
        </p:spPr>
      </p:cxnSp>
      <p:cxnSp>
        <p:nvCxnSpPr>
          <p:cNvPr id="274" name="Google Shape;274;p29"/>
          <p:cNvCxnSpPr>
            <a:endCxn id="257" idx="1"/>
          </p:cNvCxnSpPr>
          <p:nvPr/>
        </p:nvCxnSpPr>
        <p:spPr>
          <a:xfrm>
            <a:off x="5410113" y="5080023"/>
            <a:ext cx="303300" cy="132900"/>
          </a:xfrm>
          <a:prstGeom prst="straightConnector1">
            <a:avLst/>
          </a:prstGeom>
          <a:noFill/>
          <a:ln w="22225" cap="flat" cmpd="sng">
            <a:solidFill>
              <a:srgbClr val="007C18"/>
            </a:solidFill>
            <a:prstDash val="solid"/>
            <a:round/>
            <a:headEnd type="none" w="med" len="med"/>
            <a:tailEnd type="triangle" w="med" len="med"/>
          </a:ln>
        </p:spPr>
      </p:cxnSp>
      <p:cxnSp>
        <p:nvCxnSpPr>
          <p:cNvPr id="275" name="Google Shape;275;p29"/>
          <p:cNvCxnSpPr>
            <a:stCxn id="247" idx="3"/>
          </p:cNvCxnSpPr>
          <p:nvPr/>
        </p:nvCxnSpPr>
        <p:spPr>
          <a:xfrm rot="10800000" flipH="1">
            <a:off x="5103813" y="4662345"/>
            <a:ext cx="306300" cy="100800"/>
          </a:xfrm>
          <a:prstGeom prst="straightConnector1">
            <a:avLst/>
          </a:prstGeom>
          <a:noFill/>
          <a:ln w="22225" cap="flat" cmpd="sng">
            <a:solidFill>
              <a:srgbClr val="007C18"/>
            </a:solidFill>
            <a:prstDash val="solid"/>
            <a:round/>
            <a:headEnd type="none" w="med" len="med"/>
            <a:tailEnd type="none" w="med" len="med"/>
          </a:ln>
        </p:spPr>
      </p:cxnSp>
      <p:cxnSp>
        <p:nvCxnSpPr>
          <p:cNvPr id="276" name="Google Shape;276;p29"/>
          <p:cNvCxnSpPr>
            <a:stCxn id="245" idx="2"/>
            <a:endCxn id="246" idx="0"/>
          </p:cNvCxnSpPr>
          <p:nvPr/>
        </p:nvCxnSpPr>
        <p:spPr>
          <a:xfrm rot="5400000">
            <a:off x="3387300" y="3384162"/>
            <a:ext cx="540600" cy="1600200"/>
          </a:xfrm>
          <a:prstGeom prst="bentConnector3">
            <a:avLst>
              <a:gd name="adj1" fmla="val 49996"/>
            </a:avLst>
          </a:prstGeom>
          <a:noFill/>
          <a:ln w="22225" cap="flat" cmpd="sng">
            <a:solidFill>
              <a:srgbClr val="007C18"/>
            </a:solidFill>
            <a:prstDash val="solid"/>
            <a:round/>
            <a:headEnd type="none" w="med" len="med"/>
            <a:tailEnd type="triangle" w="med" len="med"/>
          </a:ln>
        </p:spPr>
      </p:cxnSp>
      <p:cxnSp>
        <p:nvCxnSpPr>
          <p:cNvPr id="277" name="Google Shape;277;p29"/>
          <p:cNvCxnSpPr>
            <a:stCxn id="245" idx="2"/>
            <a:endCxn id="247" idx="0"/>
          </p:cNvCxnSpPr>
          <p:nvPr/>
        </p:nvCxnSpPr>
        <p:spPr>
          <a:xfrm flipH="1">
            <a:off x="4456200" y="3913962"/>
            <a:ext cx="1500" cy="618300"/>
          </a:xfrm>
          <a:prstGeom prst="straightConnector1">
            <a:avLst/>
          </a:prstGeom>
          <a:noFill/>
          <a:ln w="22225" cap="flat" cmpd="sng">
            <a:solidFill>
              <a:srgbClr val="007C18"/>
            </a:solidFill>
            <a:prstDash val="solid"/>
            <a:round/>
            <a:headEnd type="none" w="med" len="med"/>
            <a:tailEnd type="triangle" w="med" len="med"/>
          </a:ln>
        </p:spPr>
      </p:cxnSp>
      <p:cxnSp>
        <p:nvCxnSpPr>
          <p:cNvPr id="278" name="Google Shape;278;p29"/>
          <p:cNvCxnSpPr>
            <a:stCxn id="242" idx="1"/>
            <a:endCxn id="279" idx="3"/>
          </p:cNvCxnSpPr>
          <p:nvPr/>
        </p:nvCxnSpPr>
        <p:spPr>
          <a:xfrm rot="10800000">
            <a:off x="1905000" y="3105796"/>
            <a:ext cx="304800" cy="0"/>
          </a:xfrm>
          <a:prstGeom prst="straightConnector1">
            <a:avLst/>
          </a:prstGeom>
          <a:noFill/>
          <a:ln w="22225" cap="flat" cmpd="sng">
            <a:solidFill>
              <a:srgbClr val="007C18"/>
            </a:solidFill>
            <a:prstDash val="solid"/>
            <a:round/>
            <a:headEnd type="none" w="med" len="med"/>
            <a:tailEnd type="triangle" w="med" len="med"/>
          </a:ln>
        </p:spPr>
      </p:cxnSp>
      <p:cxnSp>
        <p:nvCxnSpPr>
          <p:cNvPr id="280" name="Google Shape;280;p29"/>
          <p:cNvCxnSpPr>
            <a:stCxn id="279" idx="2"/>
            <a:endCxn id="244" idx="0"/>
          </p:cNvCxnSpPr>
          <p:nvPr/>
        </p:nvCxnSpPr>
        <p:spPr>
          <a:xfrm>
            <a:off x="1257300" y="3336628"/>
            <a:ext cx="0" cy="236700"/>
          </a:xfrm>
          <a:prstGeom prst="straightConnector1">
            <a:avLst/>
          </a:prstGeom>
          <a:noFill/>
          <a:ln w="22225" cap="flat" cmpd="sng">
            <a:solidFill>
              <a:srgbClr val="007C18"/>
            </a:solidFill>
            <a:prstDash val="solid"/>
            <a:round/>
            <a:headEnd type="none" w="med" len="med"/>
            <a:tailEnd type="triangle" w="med" len="med"/>
          </a:ln>
        </p:spPr>
      </p:cxnSp>
      <p:cxnSp>
        <p:nvCxnSpPr>
          <p:cNvPr id="281" name="Google Shape;281;p29"/>
          <p:cNvCxnSpPr>
            <a:stCxn id="242" idx="2"/>
            <a:endCxn id="243" idx="0"/>
          </p:cNvCxnSpPr>
          <p:nvPr/>
        </p:nvCxnSpPr>
        <p:spPr>
          <a:xfrm>
            <a:off x="2857500" y="3336628"/>
            <a:ext cx="0" cy="236700"/>
          </a:xfrm>
          <a:prstGeom prst="straightConnector1">
            <a:avLst/>
          </a:prstGeom>
          <a:noFill/>
          <a:ln w="22225" cap="flat" cmpd="sng">
            <a:solidFill>
              <a:srgbClr val="007C18"/>
            </a:solidFill>
            <a:prstDash val="solid"/>
            <a:round/>
            <a:headEnd type="none" w="med" len="med"/>
            <a:tailEnd type="triangle" w="med" len="med"/>
          </a:ln>
        </p:spPr>
      </p:cxnSp>
      <p:cxnSp>
        <p:nvCxnSpPr>
          <p:cNvPr id="282" name="Google Shape;282;p29"/>
          <p:cNvCxnSpPr>
            <a:stCxn id="248" idx="3"/>
            <a:endCxn id="283" idx="1"/>
          </p:cNvCxnSpPr>
          <p:nvPr/>
        </p:nvCxnSpPr>
        <p:spPr>
          <a:xfrm>
            <a:off x="7008813" y="2327663"/>
            <a:ext cx="306300" cy="16200"/>
          </a:xfrm>
          <a:prstGeom prst="straightConnector1">
            <a:avLst/>
          </a:prstGeom>
          <a:noFill/>
          <a:ln w="22225" cap="flat" cmpd="sng">
            <a:solidFill>
              <a:srgbClr val="007C18"/>
            </a:solidFill>
            <a:prstDash val="solid"/>
            <a:round/>
            <a:headEnd type="none" w="med" len="med"/>
            <a:tailEnd type="triangle" w="med" len="med"/>
          </a:ln>
        </p:spPr>
      </p:cxnSp>
      <p:sp>
        <p:nvSpPr>
          <p:cNvPr id="279" name="Google Shape;279;p29"/>
          <p:cNvSpPr txBox="1"/>
          <p:nvPr/>
        </p:nvSpPr>
        <p:spPr>
          <a:xfrm>
            <a:off x="609600" y="2874963"/>
            <a:ext cx="1295400" cy="461665"/>
          </a:xfrm>
          <a:prstGeom prst="rect">
            <a:avLst/>
          </a:prstGeom>
          <a:solidFill>
            <a:srgbClr val="007C18">
              <a:alpha val="29803"/>
            </a:srgbClr>
          </a:solidFill>
          <a:ln w="12700" cap="flat" cmpd="sng">
            <a:solidFill>
              <a:srgbClr val="007C1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Eventual add of components</a:t>
            </a:r>
            <a:endParaRPr/>
          </a:p>
        </p:txBody>
      </p:sp>
      <p:sp>
        <p:nvSpPr>
          <p:cNvPr id="283" name="Google Shape;283;p29"/>
          <p:cNvSpPr txBox="1"/>
          <p:nvPr/>
        </p:nvSpPr>
        <p:spPr>
          <a:xfrm>
            <a:off x="7315200" y="2112963"/>
            <a:ext cx="1295400" cy="461665"/>
          </a:xfrm>
          <a:prstGeom prst="rect">
            <a:avLst/>
          </a:prstGeom>
          <a:solidFill>
            <a:srgbClr val="007C18">
              <a:alpha val="29803"/>
            </a:srgbClr>
          </a:solidFill>
          <a:ln w="12700" cap="flat" cmpd="sng">
            <a:solidFill>
              <a:srgbClr val="007C1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Cambria"/>
                <a:ea typeface="Cambria"/>
                <a:cs typeface="Cambria"/>
                <a:sym typeface="Cambria"/>
              </a:rPr>
              <a:t>Sale to metal recycler</a:t>
            </a:r>
            <a:endParaRPr/>
          </a:p>
        </p:txBody>
      </p:sp>
      <p:cxnSp>
        <p:nvCxnSpPr>
          <p:cNvPr id="284" name="Google Shape;284;p29"/>
          <p:cNvCxnSpPr>
            <a:stCxn id="244" idx="3"/>
            <a:endCxn id="243" idx="1"/>
          </p:cNvCxnSpPr>
          <p:nvPr/>
        </p:nvCxnSpPr>
        <p:spPr>
          <a:xfrm>
            <a:off x="1905000" y="3804295"/>
            <a:ext cx="304800" cy="0"/>
          </a:xfrm>
          <a:prstGeom prst="straightConnector1">
            <a:avLst/>
          </a:prstGeom>
          <a:noFill/>
          <a:ln w="22225" cap="flat" cmpd="sng">
            <a:solidFill>
              <a:srgbClr val="007C18"/>
            </a:solidFill>
            <a:prstDash val="solid"/>
            <a:round/>
            <a:headEnd type="none" w="med" len="med"/>
            <a:tailEnd type="triangle" w="med" len="med"/>
          </a:ln>
        </p:spPr>
      </p:cxnSp>
      <p:sp>
        <p:nvSpPr>
          <p:cNvPr id="285" name="Google Shape;285;p29"/>
          <p:cNvSpPr/>
          <p:nvPr/>
        </p:nvSpPr>
        <p:spPr>
          <a:xfrm>
            <a:off x="609600" y="146063"/>
            <a:ext cx="7994649"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i="1">
                <a:solidFill>
                  <a:srgbClr val="00B050"/>
                </a:solidFill>
                <a:latin typeface="Cambria"/>
                <a:ea typeface="Cambria"/>
                <a:cs typeface="Cambria"/>
                <a:sym typeface="Cambria"/>
              </a:rPr>
              <a:t>Process Flow </a:t>
            </a:r>
            <a:endParaRPr sz="3600" b="1">
              <a:solidFill>
                <a:srgbClr val="00B050"/>
              </a:solidFill>
              <a:latin typeface="Cambria"/>
              <a:ea typeface="Cambria"/>
              <a:cs typeface="Cambria"/>
              <a:sym typeface="Cambr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30"/>
          <p:cNvSpPr/>
          <p:nvPr/>
        </p:nvSpPr>
        <p:spPr>
          <a:xfrm>
            <a:off x="2653329" y="146063"/>
            <a:ext cx="3475182"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1">
                <a:solidFill>
                  <a:srgbClr val="00B050"/>
                </a:solidFill>
                <a:latin typeface="Cambria"/>
                <a:ea typeface="Cambria"/>
                <a:cs typeface="Cambria"/>
                <a:sym typeface="Cambria"/>
              </a:rPr>
              <a:t>Process &amp; Units- 1</a:t>
            </a:r>
            <a:endParaRPr sz="3200" b="1">
              <a:solidFill>
                <a:srgbClr val="00B050"/>
              </a:solidFill>
              <a:latin typeface="Cambria"/>
              <a:ea typeface="Cambria"/>
              <a:cs typeface="Cambria"/>
              <a:sym typeface="Cambria"/>
            </a:endParaRPr>
          </a:p>
        </p:txBody>
      </p:sp>
      <p:sp>
        <p:nvSpPr>
          <p:cNvPr id="293" name="Google Shape;293;p30"/>
          <p:cNvSpPr/>
          <p:nvPr/>
        </p:nvSpPr>
        <p:spPr>
          <a:xfrm>
            <a:off x="311150" y="730250"/>
            <a:ext cx="2341563" cy="4000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Cambria"/>
                <a:ea typeface="Cambria"/>
                <a:cs typeface="Cambria"/>
                <a:sym typeface="Cambria"/>
              </a:rPr>
              <a:t>Incoming Material</a:t>
            </a:r>
            <a:endParaRPr sz="2000">
              <a:solidFill>
                <a:schemeClr val="dk1"/>
              </a:solidFill>
              <a:latin typeface="Cambria"/>
              <a:ea typeface="Cambria"/>
              <a:cs typeface="Cambria"/>
              <a:sym typeface="Cambria"/>
            </a:endParaRPr>
          </a:p>
        </p:txBody>
      </p:sp>
      <p:sp>
        <p:nvSpPr>
          <p:cNvPr id="294" name="Google Shape;294;p30"/>
          <p:cNvSpPr/>
          <p:nvPr/>
        </p:nvSpPr>
        <p:spPr>
          <a:xfrm>
            <a:off x="5500688" y="730250"/>
            <a:ext cx="1585912" cy="4000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Cambria"/>
                <a:ea typeface="Cambria"/>
                <a:cs typeface="Cambria"/>
                <a:sym typeface="Cambria"/>
              </a:rPr>
              <a:t>Segregation</a:t>
            </a:r>
            <a:endParaRPr sz="2000">
              <a:solidFill>
                <a:schemeClr val="dk1"/>
              </a:solidFill>
              <a:latin typeface="Arial"/>
              <a:ea typeface="Arial"/>
              <a:cs typeface="Arial"/>
              <a:sym typeface="Arial"/>
            </a:endParaRPr>
          </a:p>
        </p:txBody>
      </p:sp>
      <p:pic>
        <p:nvPicPr>
          <p:cNvPr id="295" name="Google Shape;295;p30" descr="DSC_0728.jpg"/>
          <p:cNvPicPr preferRelativeResize="0"/>
          <p:nvPr/>
        </p:nvPicPr>
        <p:blipFill rotWithShape="1">
          <a:blip r:embed="rId3">
            <a:alphaModFix/>
          </a:blip>
          <a:srcRect/>
          <a:stretch/>
        </p:blipFill>
        <p:spPr>
          <a:xfrm>
            <a:off x="204788" y="4613275"/>
            <a:ext cx="2447925" cy="2101850"/>
          </a:xfrm>
          <a:prstGeom prst="rect">
            <a:avLst/>
          </a:prstGeom>
          <a:noFill/>
          <a:ln>
            <a:noFill/>
          </a:ln>
        </p:spPr>
      </p:pic>
      <p:sp>
        <p:nvSpPr>
          <p:cNvPr id="296" name="Google Shape;296;p30"/>
          <p:cNvSpPr/>
          <p:nvPr/>
        </p:nvSpPr>
        <p:spPr>
          <a:xfrm>
            <a:off x="1276350" y="4200525"/>
            <a:ext cx="6176963" cy="4000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Cambria"/>
                <a:ea typeface="Cambria"/>
                <a:cs typeface="Cambria"/>
                <a:sym typeface="Cambria"/>
              </a:rPr>
              <a:t>Storage boxes For large size segregated material</a:t>
            </a:r>
            <a:endParaRPr/>
          </a:p>
        </p:txBody>
      </p:sp>
      <p:pic>
        <p:nvPicPr>
          <p:cNvPr id="297" name="Google Shape;297;p30" descr="DSC_0729.jpg"/>
          <p:cNvPicPr preferRelativeResize="0"/>
          <p:nvPr/>
        </p:nvPicPr>
        <p:blipFill rotWithShape="1">
          <a:blip r:embed="rId4">
            <a:alphaModFix/>
          </a:blip>
          <a:srcRect/>
          <a:stretch/>
        </p:blipFill>
        <p:spPr>
          <a:xfrm>
            <a:off x="6000750" y="4613275"/>
            <a:ext cx="2605088" cy="2101850"/>
          </a:xfrm>
          <a:prstGeom prst="rect">
            <a:avLst/>
          </a:prstGeom>
          <a:noFill/>
          <a:ln>
            <a:noFill/>
          </a:ln>
        </p:spPr>
      </p:pic>
      <p:pic>
        <p:nvPicPr>
          <p:cNvPr id="298" name="Google Shape;298;p30" descr="C:\Users\nilesh desai\E-waste\Ewardd\Ewardd Pics\Units - Storage\599d36a1-fc80-4d89-97fa-782ce996cdf6.jpg"/>
          <p:cNvPicPr preferRelativeResize="0"/>
          <p:nvPr/>
        </p:nvPicPr>
        <p:blipFill rotWithShape="1">
          <a:blip r:embed="rId5">
            <a:alphaModFix/>
          </a:blip>
          <a:srcRect/>
          <a:stretch/>
        </p:blipFill>
        <p:spPr>
          <a:xfrm>
            <a:off x="204788" y="1130300"/>
            <a:ext cx="4081462" cy="2870200"/>
          </a:xfrm>
          <a:prstGeom prst="rect">
            <a:avLst/>
          </a:prstGeom>
          <a:noFill/>
          <a:ln>
            <a:noFill/>
          </a:ln>
        </p:spPr>
      </p:pic>
      <p:pic>
        <p:nvPicPr>
          <p:cNvPr id="299" name="Google Shape;299;p30" descr="C:\Users\nilesh desai\E-waste\Ewardd\Ewardd Pics\Units - Storage\f71b8aeb-0d68-4569-8081-64e612fa7ef5.jpg"/>
          <p:cNvPicPr preferRelativeResize="0"/>
          <p:nvPr/>
        </p:nvPicPr>
        <p:blipFill rotWithShape="1">
          <a:blip r:embed="rId6">
            <a:alphaModFix/>
          </a:blip>
          <a:srcRect/>
          <a:stretch/>
        </p:blipFill>
        <p:spPr>
          <a:xfrm>
            <a:off x="4500563" y="1130300"/>
            <a:ext cx="4105275" cy="2870200"/>
          </a:xfrm>
          <a:prstGeom prst="rect">
            <a:avLst/>
          </a:prstGeom>
          <a:noFill/>
          <a:ln>
            <a:noFill/>
          </a:ln>
        </p:spPr>
      </p:pic>
      <p:pic>
        <p:nvPicPr>
          <p:cNvPr id="300" name="Google Shape;300;p30" descr="C:\Users\nilesh desai\E-waste\Ewardd\Ewardd Pics\Units - Storage\dde18543-1fcd-44bc-aa69-0155fcd82427.jpg"/>
          <p:cNvPicPr preferRelativeResize="0"/>
          <p:nvPr/>
        </p:nvPicPr>
        <p:blipFill rotWithShape="1">
          <a:blip r:embed="rId7">
            <a:alphaModFix/>
          </a:blip>
          <a:srcRect/>
          <a:stretch/>
        </p:blipFill>
        <p:spPr>
          <a:xfrm>
            <a:off x="2928938" y="4613275"/>
            <a:ext cx="2679700" cy="2116138"/>
          </a:xfrm>
          <a:prstGeom prst="rect">
            <a:avLst/>
          </a:prstGeom>
          <a:noFill/>
          <a:ln>
            <a:noFill/>
          </a:ln>
        </p:spPr>
      </p:pic>
      <p:pic>
        <p:nvPicPr>
          <p:cNvPr id="2" name="Picture 1">
            <a:extLst>
              <a:ext uri="{FF2B5EF4-FFF2-40B4-BE49-F238E27FC236}">
                <a16:creationId xmlns:a16="http://schemas.microsoft.com/office/drawing/2014/main" id="{036892D0-399F-49CC-B69F-1D7DDD26326D}"/>
              </a:ext>
            </a:extLst>
          </p:cNvPr>
          <p:cNvPicPr>
            <a:picLocks noChangeAspect="1"/>
          </p:cNvPicPr>
          <p:nvPr/>
        </p:nvPicPr>
        <p:blipFill>
          <a:blip r:embed="rId8"/>
          <a:stretch>
            <a:fillRect/>
          </a:stretch>
        </p:blipFill>
        <p:spPr>
          <a:xfrm>
            <a:off x="6340463" y="-9330"/>
            <a:ext cx="2799184" cy="72603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7" name="Google Shape;307;p31"/>
          <p:cNvSpPr/>
          <p:nvPr/>
        </p:nvSpPr>
        <p:spPr>
          <a:xfrm>
            <a:off x="1357290" y="146063"/>
            <a:ext cx="4088427"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i="1">
                <a:solidFill>
                  <a:srgbClr val="00B050"/>
                </a:solidFill>
                <a:latin typeface="Cambria"/>
                <a:ea typeface="Cambria"/>
                <a:cs typeface="Cambria"/>
                <a:sym typeface="Cambria"/>
              </a:rPr>
              <a:t>Machinery for Processes</a:t>
            </a:r>
            <a:endParaRPr sz="2800" b="1">
              <a:solidFill>
                <a:srgbClr val="00B050"/>
              </a:solidFill>
              <a:latin typeface="Cambria"/>
              <a:ea typeface="Cambria"/>
              <a:cs typeface="Cambria"/>
              <a:sym typeface="Cambria"/>
            </a:endParaRPr>
          </a:p>
        </p:txBody>
      </p:sp>
      <p:sp>
        <p:nvSpPr>
          <p:cNvPr id="308" name="Google Shape;308;p31"/>
          <p:cNvSpPr/>
          <p:nvPr/>
        </p:nvSpPr>
        <p:spPr>
          <a:xfrm>
            <a:off x="204788" y="3214686"/>
            <a:ext cx="4438649" cy="3231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a:solidFill>
                  <a:srgbClr val="0070C0"/>
                </a:solidFill>
                <a:latin typeface="Cambria"/>
                <a:ea typeface="Cambria"/>
                <a:cs typeface="Cambria"/>
                <a:sym typeface="Cambria"/>
              </a:rPr>
              <a:t>Dismantling table with  bag filter &amp; Cyclone Machine </a:t>
            </a:r>
            <a:endParaRPr sz="1500">
              <a:solidFill>
                <a:srgbClr val="0070C0"/>
              </a:solidFill>
              <a:latin typeface="Cambria"/>
              <a:ea typeface="Cambria"/>
              <a:cs typeface="Cambria"/>
              <a:sym typeface="Cambria"/>
            </a:endParaRPr>
          </a:p>
        </p:txBody>
      </p:sp>
      <p:sp>
        <p:nvSpPr>
          <p:cNvPr id="309" name="Google Shape;309;p31"/>
          <p:cNvSpPr txBox="1"/>
          <p:nvPr/>
        </p:nvSpPr>
        <p:spPr>
          <a:xfrm>
            <a:off x="685800" y="304800"/>
            <a:ext cx="4532313" cy="12001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1">
              <a:solidFill>
                <a:schemeClr val="dk1"/>
              </a:solidFill>
              <a:latin typeface="Cambria"/>
              <a:ea typeface="Cambria"/>
              <a:cs typeface="Cambria"/>
              <a:sym typeface="Cambria"/>
            </a:endParaRPr>
          </a:p>
        </p:txBody>
      </p:sp>
      <p:sp>
        <p:nvSpPr>
          <p:cNvPr id="310" name="Google Shape;310;p31"/>
          <p:cNvSpPr/>
          <p:nvPr/>
        </p:nvSpPr>
        <p:spPr>
          <a:xfrm>
            <a:off x="204788" y="6215082"/>
            <a:ext cx="4224335" cy="3231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500">
                <a:solidFill>
                  <a:srgbClr val="0070C0"/>
                </a:solidFill>
                <a:latin typeface="Cambria"/>
                <a:ea typeface="Cambria"/>
                <a:cs typeface="Cambria"/>
                <a:sym typeface="Cambria"/>
              </a:rPr>
              <a:t>PCB Shredder Machine </a:t>
            </a:r>
            <a:endParaRPr sz="1500">
              <a:solidFill>
                <a:srgbClr val="0070C0"/>
              </a:solidFill>
              <a:latin typeface="Cambria"/>
              <a:ea typeface="Cambria"/>
              <a:cs typeface="Cambria"/>
              <a:sym typeface="Cambria"/>
            </a:endParaRPr>
          </a:p>
        </p:txBody>
      </p:sp>
      <p:pic>
        <p:nvPicPr>
          <p:cNvPr id="311" name="Google Shape;311;p31" descr="C:\Users\nilesh desai\Desktop\New folder\Ewardd new pics\Dismantling table with bag filter and cyclone mechine.jpg"/>
          <p:cNvPicPr preferRelativeResize="0"/>
          <p:nvPr/>
        </p:nvPicPr>
        <p:blipFill rotWithShape="1">
          <a:blip r:embed="rId3">
            <a:alphaModFix/>
          </a:blip>
          <a:srcRect/>
          <a:stretch/>
        </p:blipFill>
        <p:spPr>
          <a:xfrm>
            <a:off x="204788" y="1042988"/>
            <a:ext cx="4224336" cy="2171698"/>
          </a:xfrm>
          <a:prstGeom prst="rect">
            <a:avLst/>
          </a:prstGeom>
          <a:noFill/>
          <a:ln>
            <a:noFill/>
          </a:ln>
        </p:spPr>
      </p:pic>
      <p:sp>
        <p:nvSpPr>
          <p:cNvPr id="312" name="Google Shape;312;p31"/>
          <p:cNvSpPr/>
          <p:nvPr/>
        </p:nvSpPr>
        <p:spPr>
          <a:xfrm>
            <a:off x="4929190" y="3214686"/>
            <a:ext cx="3442420" cy="3231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500">
                <a:solidFill>
                  <a:srgbClr val="0070C0"/>
                </a:solidFill>
                <a:latin typeface="Cambria"/>
                <a:ea typeface="Cambria"/>
                <a:cs typeface="Cambria"/>
                <a:sym typeface="Cambria"/>
              </a:rPr>
              <a:t>Copper Separator Machine from PCB</a:t>
            </a:r>
            <a:endParaRPr sz="1500">
              <a:solidFill>
                <a:srgbClr val="0070C0"/>
              </a:solidFill>
              <a:latin typeface="Cambria"/>
              <a:ea typeface="Cambria"/>
              <a:cs typeface="Cambria"/>
              <a:sym typeface="Cambria"/>
            </a:endParaRPr>
          </a:p>
        </p:txBody>
      </p:sp>
      <p:pic>
        <p:nvPicPr>
          <p:cNvPr id="313" name="Google Shape;313;p31" descr="C:\Users\nilesh desai\Desktop\New folder\Ewardd new pics\Copper seperator mechine from pcb_Ewardd.jpg"/>
          <p:cNvPicPr preferRelativeResize="0"/>
          <p:nvPr/>
        </p:nvPicPr>
        <p:blipFill rotWithShape="1">
          <a:blip r:embed="rId4">
            <a:alphaModFix/>
          </a:blip>
          <a:srcRect/>
          <a:stretch/>
        </p:blipFill>
        <p:spPr>
          <a:xfrm>
            <a:off x="4643438" y="1073089"/>
            <a:ext cx="3962400" cy="2141597"/>
          </a:xfrm>
          <a:prstGeom prst="rect">
            <a:avLst/>
          </a:prstGeom>
          <a:noFill/>
          <a:ln>
            <a:noFill/>
          </a:ln>
        </p:spPr>
      </p:pic>
      <p:pic>
        <p:nvPicPr>
          <p:cNvPr id="314" name="Google Shape;314;p31" descr="C:\Users\nilesh desai\Desktop\New folder\Ewardd new pics\Pcb Shredder mechine.jpg"/>
          <p:cNvPicPr preferRelativeResize="0"/>
          <p:nvPr/>
        </p:nvPicPr>
        <p:blipFill rotWithShape="1">
          <a:blip r:embed="rId5">
            <a:alphaModFix/>
          </a:blip>
          <a:srcRect/>
          <a:stretch/>
        </p:blipFill>
        <p:spPr>
          <a:xfrm>
            <a:off x="204788" y="3857628"/>
            <a:ext cx="4224336" cy="2357454"/>
          </a:xfrm>
          <a:prstGeom prst="rect">
            <a:avLst/>
          </a:prstGeom>
          <a:noFill/>
          <a:ln>
            <a:noFill/>
          </a:ln>
        </p:spPr>
      </p:pic>
      <p:pic>
        <p:nvPicPr>
          <p:cNvPr id="315" name="Google Shape;315;p31" descr="C:\Users\nilesh desai\Desktop\New folder\Ewardd new pics\Scrubber air filter system.jpg"/>
          <p:cNvPicPr preferRelativeResize="0"/>
          <p:nvPr/>
        </p:nvPicPr>
        <p:blipFill rotWithShape="1">
          <a:blip r:embed="rId6">
            <a:alphaModFix/>
          </a:blip>
          <a:srcRect/>
          <a:stretch/>
        </p:blipFill>
        <p:spPr>
          <a:xfrm>
            <a:off x="4643438" y="3857628"/>
            <a:ext cx="3962399" cy="2357454"/>
          </a:xfrm>
          <a:prstGeom prst="rect">
            <a:avLst/>
          </a:prstGeom>
          <a:noFill/>
          <a:ln>
            <a:noFill/>
          </a:ln>
        </p:spPr>
      </p:pic>
      <p:sp>
        <p:nvSpPr>
          <p:cNvPr id="316" name="Google Shape;316;p31"/>
          <p:cNvSpPr/>
          <p:nvPr/>
        </p:nvSpPr>
        <p:spPr>
          <a:xfrm>
            <a:off x="4643439" y="6215082"/>
            <a:ext cx="3962398" cy="3231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500">
                <a:solidFill>
                  <a:srgbClr val="0070C0"/>
                </a:solidFill>
                <a:latin typeface="Cambria"/>
                <a:ea typeface="Cambria"/>
                <a:cs typeface="Cambria"/>
                <a:sym typeface="Cambria"/>
              </a:rPr>
              <a:t>Scrubber Air Filter System </a:t>
            </a:r>
            <a:endParaRPr sz="1500">
              <a:solidFill>
                <a:srgbClr val="0070C0"/>
              </a:solidFill>
              <a:latin typeface="Cambria"/>
              <a:ea typeface="Cambria"/>
              <a:cs typeface="Cambria"/>
              <a:sym typeface="Cambria"/>
            </a:endParaRPr>
          </a:p>
        </p:txBody>
      </p:sp>
      <p:pic>
        <p:nvPicPr>
          <p:cNvPr id="2" name="Picture 1">
            <a:extLst>
              <a:ext uri="{FF2B5EF4-FFF2-40B4-BE49-F238E27FC236}">
                <a16:creationId xmlns:a16="http://schemas.microsoft.com/office/drawing/2014/main" id="{46AB4ABD-DE3B-4173-A5DB-90BF234F0252}"/>
              </a:ext>
            </a:extLst>
          </p:cNvPr>
          <p:cNvPicPr>
            <a:picLocks noChangeAspect="1"/>
          </p:cNvPicPr>
          <p:nvPr/>
        </p:nvPicPr>
        <p:blipFill>
          <a:blip r:embed="rId7"/>
          <a:stretch>
            <a:fillRect/>
          </a:stretch>
        </p:blipFill>
        <p:spPr>
          <a:xfrm>
            <a:off x="6340463" y="-9330"/>
            <a:ext cx="2799184" cy="72603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2"/>
          <p:cNvSpPr txBox="1">
            <a:spLocks noGrp="1"/>
          </p:cNvSpPr>
          <p:nvPr>
            <p:ph type="title"/>
          </p:nvPr>
        </p:nvSpPr>
        <p:spPr>
          <a:xfrm>
            <a:off x="571472" y="214290"/>
            <a:ext cx="2643206" cy="57150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i="1">
                <a:solidFill>
                  <a:srgbClr val="00B050"/>
                </a:solidFill>
                <a:latin typeface="Cambria"/>
                <a:ea typeface="Cambria"/>
                <a:cs typeface="Cambria"/>
                <a:sym typeface="Cambria"/>
              </a:rPr>
              <a:t>INPUT</a:t>
            </a:r>
            <a:endParaRPr sz="3200">
              <a:solidFill>
                <a:srgbClr val="146F10"/>
              </a:solidFill>
              <a:latin typeface="Verdana"/>
              <a:ea typeface="Verdana"/>
              <a:cs typeface="Verdana"/>
              <a:sym typeface="Verdana"/>
            </a:endParaRPr>
          </a:p>
        </p:txBody>
      </p:sp>
      <p:graphicFrame>
        <p:nvGraphicFramePr>
          <p:cNvPr id="323" name="Google Shape;323;p32"/>
          <p:cNvGraphicFramePr/>
          <p:nvPr/>
        </p:nvGraphicFramePr>
        <p:xfrm>
          <a:off x="285721" y="1364573"/>
          <a:ext cx="2928950" cy="2790025"/>
        </p:xfrm>
        <a:graphic>
          <a:graphicData uri="http://schemas.openxmlformats.org/drawingml/2006/table">
            <a:tbl>
              <a:tblPr>
                <a:noFill/>
                <a:tableStyleId>{BEE00B43-0DE3-41EA-9AA0-1485AF080BC2}</a:tableStyleId>
              </a:tblPr>
              <a:tblGrid>
                <a:gridCol w="2928950">
                  <a:extLst>
                    <a:ext uri="{9D8B030D-6E8A-4147-A177-3AD203B41FA5}">
                      <a16:colId xmlns:a16="http://schemas.microsoft.com/office/drawing/2014/main" val="20000"/>
                    </a:ext>
                  </a:extLst>
                </a:gridCol>
              </a:tblGrid>
              <a:tr h="369350">
                <a:tc>
                  <a:txBody>
                    <a:bodyPr/>
                    <a:lstStyle/>
                    <a:p>
                      <a:pPr marL="0" marR="0" lvl="0" indent="0" algn="l" rtl="0">
                        <a:lnSpc>
                          <a:spcPct val="100000"/>
                        </a:lnSpc>
                        <a:spcBef>
                          <a:spcPts val="0"/>
                        </a:spcBef>
                        <a:spcAft>
                          <a:spcPts val="0"/>
                        </a:spcAft>
                        <a:buClr>
                          <a:schemeClr val="dk1"/>
                        </a:buClr>
                        <a:buSzPts val="1800"/>
                        <a:buFont typeface="Cambria"/>
                        <a:buNone/>
                      </a:pPr>
                      <a:r>
                        <a:rPr lang="en-US" sz="1800" b="1" i="0" u="none" strike="noStrike" cap="none">
                          <a:solidFill>
                            <a:schemeClr val="dk1"/>
                          </a:solidFill>
                          <a:latin typeface="Cambria"/>
                          <a:ea typeface="Cambria"/>
                          <a:cs typeface="Cambria"/>
                          <a:sym typeface="Cambria"/>
                        </a:rPr>
                        <a:t>Sources</a:t>
                      </a:r>
                      <a:endParaRPr/>
                    </a:p>
                  </a:txBody>
                  <a:tcPr marL="91450" marR="91450" marT="45725" marB="45725" anchor="ctr">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solidFill>
                      <a:srgbClr val="BADDE1">
                        <a:alpha val="80000"/>
                      </a:srgbClr>
                    </a:solidFill>
                  </a:tcPr>
                </a:tc>
                <a:extLst>
                  <a:ext uri="{0D108BD9-81ED-4DB2-BD59-A6C34878D82A}">
                    <a16:rowId xmlns:a16="http://schemas.microsoft.com/office/drawing/2014/main" val="10000"/>
                  </a:ext>
                </a:extLst>
              </a:tr>
              <a:tr h="2420675">
                <a:tc>
                  <a:txBody>
                    <a:bodyPr/>
                    <a:lstStyle/>
                    <a:p>
                      <a:pPr marL="342900" marR="0" lvl="0" indent="-342900" algn="l" rtl="0">
                        <a:spcBef>
                          <a:spcPts val="0"/>
                        </a:spcBef>
                        <a:spcAft>
                          <a:spcPts val="0"/>
                        </a:spcAft>
                        <a:buClr>
                          <a:srgbClr val="007C18"/>
                        </a:buClr>
                        <a:buSzPts val="1600"/>
                        <a:buFont typeface="Noto Sans Symbols"/>
                        <a:buChar char="▪"/>
                      </a:pPr>
                      <a:r>
                        <a:rPr lang="en-US" sz="1600" u="none" strike="noStrike" cap="none">
                          <a:solidFill>
                            <a:srgbClr val="404040"/>
                          </a:solidFill>
                          <a:latin typeface="Cambria"/>
                          <a:ea typeface="Cambria"/>
                          <a:cs typeface="Cambria"/>
                          <a:sym typeface="Cambria"/>
                        </a:rPr>
                        <a:t>Households, apartments, clubs</a:t>
                      </a:r>
                      <a:endParaRPr/>
                    </a:p>
                    <a:p>
                      <a:pPr marL="342900" marR="0" lvl="0" indent="-342900" algn="l" rtl="0">
                        <a:spcBef>
                          <a:spcPts val="320"/>
                        </a:spcBef>
                        <a:spcAft>
                          <a:spcPts val="0"/>
                        </a:spcAft>
                        <a:buClr>
                          <a:srgbClr val="007C18"/>
                        </a:buClr>
                        <a:buSzPts val="1600"/>
                        <a:buFont typeface="Noto Sans Symbols"/>
                        <a:buChar char="▪"/>
                      </a:pPr>
                      <a:r>
                        <a:rPr lang="en-US" sz="1600" u="none" strike="noStrike" cap="none">
                          <a:solidFill>
                            <a:srgbClr val="404040"/>
                          </a:solidFill>
                          <a:latin typeface="Cambria"/>
                          <a:ea typeface="Cambria"/>
                          <a:cs typeface="Cambria"/>
                          <a:sym typeface="Cambria"/>
                        </a:rPr>
                        <a:t>Schools</a:t>
                      </a:r>
                      <a:endParaRPr/>
                    </a:p>
                    <a:p>
                      <a:pPr marL="342900" marR="0" lvl="0" indent="-342900" algn="l" rtl="0">
                        <a:spcBef>
                          <a:spcPts val="320"/>
                        </a:spcBef>
                        <a:spcAft>
                          <a:spcPts val="0"/>
                        </a:spcAft>
                        <a:buClr>
                          <a:srgbClr val="007C18"/>
                        </a:buClr>
                        <a:buSzPts val="1600"/>
                        <a:buFont typeface="Noto Sans Symbols"/>
                        <a:buChar char="▪"/>
                      </a:pPr>
                      <a:r>
                        <a:rPr lang="en-US" sz="1600" u="none" strike="noStrike" cap="none">
                          <a:solidFill>
                            <a:srgbClr val="404040"/>
                          </a:solidFill>
                          <a:latin typeface="Cambria"/>
                          <a:ea typeface="Cambria"/>
                          <a:cs typeface="Cambria"/>
                          <a:sym typeface="Cambria"/>
                        </a:rPr>
                        <a:t>Scrap dealers and small companies</a:t>
                      </a:r>
                      <a:endParaRPr/>
                    </a:p>
                    <a:p>
                      <a:pPr marL="342900" marR="0" lvl="0" indent="-342900" algn="l" rtl="0">
                        <a:spcBef>
                          <a:spcPts val="320"/>
                        </a:spcBef>
                        <a:spcAft>
                          <a:spcPts val="0"/>
                        </a:spcAft>
                        <a:buClr>
                          <a:srgbClr val="007C18"/>
                        </a:buClr>
                        <a:buSzPts val="1600"/>
                        <a:buFont typeface="Noto Sans Symbols"/>
                        <a:buChar char="▪"/>
                      </a:pPr>
                      <a:r>
                        <a:rPr lang="en-US" sz="1600" u="none" strike="noStrike" cap="none">
                          <a:solidFill>
                            <a:srgbClr val="404040"/>
                          </a:solidFill>
                          <a:latin typeface="Cambria"/>
                          <a:ea typeface="Cambria"/>
                          <a:cs typeface="Cambria"/>
                          <a:sym typeface="Cambria"/>
                        </a:rPr>
                        <a:t>Large scale companies</a:t>
                      </a:r>
                      <a:endParaRPr/>
                    </a:p>
                    <a:p>
                      <a:pPr marL="342900" marR="0" lvl="0" indent="-342900" algn="l" rtl="0">
                        <a:spcBef>
                          <a:spcPts val="320"/>
                        </a:spcBef>
                        <a:spcAft>
                          <a:spcPts val="0"/>
                        </a:spcAft>
                        <a:buClr>
                          <a:srgbClr val="007C18"/>
                        </a:buClr>
                        <a:buSzPts val="1600"/>
                        <a:buFont typeface="Noto Sans Symbols"/>
                        <a:buChar char="▪"/>
                      </a:pPr>
                      <a:r>
                        <a:rPr lang="en-US" sz="1600" u="none" strike="noStrike" cap="none">
                          <a:solidFill>
                            <a:srgbClr val="404040"/>
                          </a:solidFill>
                          <a:latin typeface="Cambria"/>
                          <a:ea typeface="Cambria"/>
                          <a:cs typeface="Cambria"/>
                          <a:sym typeface="Cambria"/>
                        </a:rPr>
                        <a:t>Banks</a:t>
                      </a:r>
                      <a:endParaRPr/>
                    </a:p>
                    <a:p>
                      <a:pPr marL="0" marR="0" lvl="0" indent="457200" algn="l" rtl="0">
                        <a:lnSpc>
                          <a:spcPct val="100000"/>
                        </a:lnSpc>
                        <a:spcBef>
                          <a:spcPts val="0"/>
                        </a:spcBef>
                        <a:spcAft>
                          <a:spcPts val="0"/>
                        </a:spcAft>
                        <a:buClr>
                          <a:srgbClr val="146F10"/>
                        </a:buClr>
                        <a:buSzPts val="1600"/>
                        <a:buFont typeface="Noto Sans Symbols"/>
                        <a:buNone/>
                      </a:pPr>
                      <a:endParaRPr sz="1600" b="0" i="0" u="none" strike="noStrike" cap="none">
                        <a:solidFill>
                          <a:schemeClr val="dk1"/>
                        </a:solidFill>
                        <a:latin typeface="Arial"/>
                        <a:ea typeface="Arial"/>
                        <a:cs typeface="Arial"/>
                        <a:sym typeface="Arial"/>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324" name="Google Shape;324;p32"/>
          <p:cNvGraphicFramePr/>
          <p:nvPr/>
        </p:nvGraphicFramePr>
        <p:xfrm>
          <a:off x="285721" y="4290654"/>
          <a:ext cx="2928950" cy="2286025"/>
        </p:xfrm>
        <a:graphic>
          <a:graphicData uri="http://schemas.openxmlformats.org/drawingml/2006/table">
            <a:tbl>
              <a:tblPr>
                <a:noFill/>
                <a:tableStyleId>{BEE00B43-0DE3-41EA-9AA0-1485AF080BC2}</a:tableStyleId>
              </a:tblPr>
              <a:tblGrid>
                <a:gridCol w="2928950">
                  <a:extLst>
                    <a:ext uri="{9D8B030D-6E8A-4147-A177-3AD203B41FA5}">
                      <a16:colId xmlns:a16="http://schemas.microsoft.com/office/drawing/2014/main" val="20000"/>
                    </a:ext>
                  </a:extLst>
                </a:gridCol>
              </a:tblGrid>
              <a:tr h="393100">
                <a:tc>
                  <a:txBody>
                    <a:bodyPr/>
                    <a:lstStyle/>
                    <a:p>
                      <a:pPr marL="0" marR="0" lvl="0" indent="0" algn="l" rtl="0">
                        <a:lnSpc>
                          <a:spcPct val="100000"/>
                        </a:lnSpc>
                        <a:spcBef>
                          <a:spcPts val="0"/>
                        </a:spcBef>
                        <a:spcAft>
                          <a:spcPts val="0"/>
                        </a:spcAft>
                        <a:buClr>
                          <a:schemeClr val="dk1"/>
                        </a:buClr>
                        <a:buSzPts val="1800"/>
                        <a:buFont typeface="Cambria"/>
                        <a:buNone/>
                      </a:pPr>
                      <a:r>
                        <a:rPr lang="en-US" sz="1800" b="1" i="0" u="none" strike="noStrike" cap="none">
                          <a:solidFill>
                            <a:schemeClr val="dk1"/>
                          </a:solidFill>
                          <a:latin typeface="Cambria"/>
                          <a:ea typeface="Cambria"/>
                          <a:cs typeface="Cambria"/>
                          <a:sym typeface="Cambria"/>
                        </a:rPr>
                        <a:t>Types of Wastes </a:t>
                      </a:r>
                      <a:endParaRPr sz="1800" b="1" i="0" u="none" strike="noStrike" cap="none">
                        <a:solidFill>
                          <a:schemeClr val="dk1"/>
                        </a:solidFill>
                        <a:latin typeface="Cambria"/>
                        <a:ea typeface="Cambria"/>
                        <a:cs typeface="Cambria"/>
                        <a:sym typeface="Cambria"/>
                      </a:endParaRPr>
                    </a:p>
                  </a:txBody>
                  <a:tcPr marL="91450" marR="91450" marT="45725" marB="45725" anchor="ctr">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solidFill>
                      <a:srgbClr val="BADDE1">
                        <a:alpha val="80000"/>
                      </a:srgbClr>
                    </a:solidFill>
                  </a:tcPr>
                </a:tc>
                <a:extLst>
                  <a:ext uri="{0D108BD9-81ED-4DB2-BD59-A6C34878D82A}">
                    <a16:rowId xmlns:a16="http://schemas.microsoft.com/office/drawing/2014/main" val="10000"/>
                  </a:ext>
                </a:extLst>
              </a:tr>
              <a:tr h="1892925">
                <a:tc>
                  <a:txBody>
                    <a:bodyPr/>
                    <a:lstStyle/>
                    <a:p>
                      <a:pPr marL="342900" marR="0" lvl="0" indent="-342900" algn="l" rtl="0">
                        <a:spcBef>
                          <a:spcPts val="0"/>
                        </a:spcBef>
                        <a:spcAft>
                          <a:spcPts val="0"/>
                        </a:spcAft>
                        <a:buClr>
                          <a:srgbClr val="007C18"/>
                        </a:buClr>
                        <a:buSzPts val="1600"/>
                        <a:buFont typeface="Noto Sans Symbols"/>
                        <a:buChar char="▪"/>
                      </a:pPr>
                      <a:r>
                        <a:rPr lang="en-US" sz="1600" u="none" strike="noStrike" cap="none">
                          <a:solidFill>
                            <a:srgbClr val="404040"/>
                          </a:solidFill>
                          <a:latin typeface="Cambria"/>
                          <a:ea typeface="Cambria"/>
                          <a:cs typeface="Cambria"/>
                          <a:sym typeface="Cambria"/>
                        </a:rPr>
                        <a:t>Electronic devices</a:t>
                      </a:r>
                      <a:endParaRPr/>
                    </a:p>
                    <a:p>
                      <a:pPr marL="342900" marR="0" lvl="0" indent="-342900" algn="l" rtl="0">
                        <a:spcBef>
                          <a:spcPts val="320"/>
                        </a:spcBef>
                        <a:spcAft>
                          <a:spcPts val="0"/>
                        </a:spcAft>
                        <a:buClr>
                          <a:srgbClr val="007C18"/>
                        </a:buClr>
                        <a:buSzPts val="1600"/>
                        <a:buFont typeface="Noto Sans Symbols"/>
                        <a:buChar char="▪"/>
                      </a:pPr>
                      <a:r>
                        <a:rPr lang="en-US" sz="1600" u="none" strike="noStrike" cap="none">
                          <a:solidFill>
                            <a:srgbClr val="404040"/>
                          </a:solidFill>
                          <a:latin typeface="Cambria"/>
                          <a:ea typeface="Cambria"/>
                          <a:cs typeface="Cambria"/>
                          <a:sym typeface="Cambria"/>
                        </a:rPr>
                        <a:t>Electrical devices</a:t>
                      </a:r>
                      <a:endParaRPr/>
                    </a:p>
                    <a:p>
                      <a:pPr marL="342900" marR="0" lvl="0" indent="-342900" algn="l" rtl="0">
                        <a:spcBef>
                          <a:spcPts val="320"/>
                        </a:spcBef>
                        <a:spcAft>
                          <a:spcPts val="0"/>
                        </a:spcAft>
                        <a:buClr>
                          <a:srgbClr val="007C18"/>
                        </a:buClr>
                        <a:buSzPts val="1600"/>
                        <a:buFont typeface="Noto Sans Symbols"/>
                        <a:buChar char="▪"/>
                      </a:pPr>
                      <a:r>
                        <a:rPr lang="en-US" sz="1600" u="none" strike="noStrike" cap="none">
                          <a:solidFill>
                            <a:srgbClr val="404040"/>
                          </a:solidFill>
                          <a:latin typeface="Cambria"/>
                          <a:ea typeface="Cambria"/>
                          <a:cs typeface="Cambria"/>
                          <a:sym typeface="Cambria"/>
                        </a:rPr>
                        <a:t>IT and telecommunication</a:t>
                      </a:r>
                      <a:endParaRPr/>
                    </a:p>
                    <a:p>
                      <a:pPr marL="342900" marR="0" lvl="0" indent="-342900" algn="l" rtl="0">
                        <a:spcBef>
                          <a:spcPts val="320"/>
                        </a:spcBef>
                        <a:spcAft>
                          <a:spcPts val="0"/>
                        </a:spcAft>
                        <a:buClr>
                          <a:srgbClr val="007C18"/>
                        </a:buClr>
                        <a:buSzPts val="1600"/>
                        <a:buFont typeface="Noto Sans Symbols"/>
                        <a:buChar char="▪"/>
                      </a:pPr>
                      <a:r>
                        <a:rPr lang="en-US" sz="1600" u="none" strike="noStrike" cap="none">
                          <a:solidFill>
                            <a:srgbClr val="404040"/>
                          </a:solidFill>
                          <a:latin typeface="Cambria"/>
                          <a:ea typeface="Cambria"/>
                          <a:cs typeface="Cambria"/>
                          <a:sym typeface="Cambria"/>
                        </a:rPr>
                        <a:t>Medical equipment</a:t>
                      </a:r>
                      <a:endParaRPr/>
                    </a:p>
                    <a:p>
                      <a:pPr marL="0" marR="0" lvl="0" indent="0" algn="l" rtl="0">
                        <a:lnSpc>
                          <a:spcPct val="100000"/>
                        </a:lnSpc>
                        <a:spcBef>
                          <a:spcPts val="320"/>
                        </a:spcBef>
                        <a:spcAft>
                          <a:spcPts val="0"/>
                        </a:spcAft>
                        <a:buClr>
                          <a:srgbClr val="007C18"/>
                        </a:buClr>
                        <a:buSzPts val="1600"/>
                        <a:buFont typeface="Noto Sans Symbols"/>
                        <a:buNone/>
                      </a:pPr>
                      <a:endParaRPr sz="1600" b="0" i="0" u="none" strike="noStrike" cap="none">
                        <a:solidFill>
                          <a:srgbClr val="404040"/>
                        </a:solidFill>
                        <a:latin typeface="Arial"/>
                        <a:ea typeface="Arial"/>
                        <a:cs typeface="Arial"/>
                        <a:sym typeface="Arial"/>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25" name="Google Shape;325;p32"/>
          <p:cNvSpPr/>
          <p:nvPr/>
        </p:nvSpPr>
        <p:spPr>
          <a:xfrm>
            <a:off x="4787900" y="1916113"/>
            <a:ext cx="3670300" cy="4033837"/>
          </a:xfrm>
          <a:prstGeom prst="rect">
            <a:avLst/>
          </a:prstGeom>
          <a:noFill/>
          <a:ln>
            <a:noFill/>
          </a:ln>
        </p:spPr>
        <p:txBody>
          <a:bodyPr spcFirstLastPara="1" wrap="square" lIns="91425" tIns="45700" rIns="91425" bIns="45700" anchor="t" anchorCtr="0">
            <a:noAutofit/>
          </a:bodyPr>
          <a:lstStyle/>
          <a:p>
            <a:pPr marL="342900" marR="0" lvl="0" indent="-190500" algn="l" rtl="0">
              <a:lnSpc>
                <a:spcPct val="80000"/>
              </a:lnSpc>
              <a:spcBef>
                <a:spcPts val="0"/>
              </a:spcBef>
              <a:spcAft>
                <a:spcPts val="0"/>
              </a:spcAft>
              <a:buClr>
                <a:srgbClr val="007C18"/>
              </a:buClr>
              <a:buSzPts val="2400"/>
              <a:buFont typeface="Arial"/>
              <a:buNone/>
            </a:pPr>
            <a:endParaRPr sz="2400">
              <a:solidFill>
                <a:srgbClr val="404040"/>
              </a:solidFill>
              <a:latin typeface="Arial"/>
              <a:ea typeface="Arial"/>
              <a:cs typeface="Arial"/>
              <a:sym typeface="Arial"/>
            </a:endParaRPr>
          </a:p>
          <a:p>
            <a:pPr marL="342900" marR="0" lvl="0" indent="-342900" algn="l" rtl="0">
              <a:lnSpc>
                <a:spcPct val="80000"/>
              </a:lnSpc>
              <a:spcBef>
                <a:spcPts val="400"/>
              </a:spcBef>
              <a:spcAft>
                <a:spcPts val="0"/>
              </a:spcAft>
              <a:buNone/>
            </a:pPr>
            <a:endParaRPr sz="2000">
              <a:solidFill>
                <a:srgbClr val="404040"/>
              </a:solidFill>
              <a:latin typeface="Arial"/>
              <a:ea typeface="Arial"/>
              <a:cs typeface="Arial"/>
              <a:sym typeface="Arial"/>
            </a:endParaRPr>
          </a:p>
        </p:txBody>
      </p:sp>
      <p:sp>
        <p:nvSpPr>
          <p:cNvPr id="326" name="Google Shape;326;p32"/>
          <p:cNvSpPr txBox="1"/>
          <p:nvPr/>
        </p:nvSpPr>
        <p:spPr>
          <a:xfrm>
            <a:off x="3643306" y="892951"/>
            <a:ext cx="5072097" cy="35719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i="1">
                <a:solidFill>
                  <a:schemeClr val="dk1"/>
                </a:solidFill>
                <a:latin typeface="Cambria"/>
                <a:ea typeface="Cambria"/>
                <a:cs typeface="Cambria"/>
                <a:sym typeface="Cambria"/>
              </a:rPr>
              <a:t>Established Vendors &amp; Authorized Smelters</a:t>
            </a:r>
            <a:endParaRPr sz="1600" b="1" i="1" u="none" strike="noStrike" cap="none">
              <a:solidFill>
                <a:srgbClr val="146F10"/>
              </a:solidFill>
              <a:latin typeface="Cambria"/>
              <a:ea typeface="Cambria"/>
              <a:cs typeface="Cambria"/>
              <a:sym typeface="Cambria"/>
            </a:endParaRPr>
          </a:p>
        </p:txBody>
      </p:sp>
      <p:graphicFrame>
        <p:nvGraphicFramePr>
          <p:cNvPr id="327" name="Google Shape;327;p32"/>
          <p:cNvGraphicFramePr/>
          <p:nvPr/>
        </p:nvGraphicFramePr>
        <p:xfrm>
          <a:off x="3500430" y="1364574"/>
          <a:ext cx="5429275" cy="2743970"/>
        </p:xfrm>
        <a:graphic>
          <a:graphicData uri="http://schemas.openxmlformats.org/drawingml/2006/table">
            <a:tbl>
              <a:tblPr>
                <a:noFill/>
                <a:tableStyleId>{BEE00B43-0DE3-41EA-9AA0-1485AF080BC2}</a:tableStyleId>
              </a:tblPr>
              <a:tblGrid>
                <a:gridCol w="966850">
                  <a:extLst>
                    <a:ext uri="{9D8B030D-6E8A-4147-A177-3AD203B41FA5}">
                      <a16:colId xmlns:a16="http://schemas.microsoft.com/office/drawing/2014/main" val="20000"/>
                    </a:ext>
                  </a:extLst>
                </a:gridCol>
                <a:gridCol w="4462425">
                  <a:extLst>
                    <a:ext uri="{9D8B030D-6E8A-4147-A177-3AD203B41FA5}">
                      <a16:colId xmlns:a16="http://schemas.microsoft.com/office/drawing/2014/main" val="20001"/>
                    </a:ext>
                  </a:extLst>
                </a:gridCol>
              </a:tblGrid>
              <a:tr h="349000">
                <a:tc>
                  <a:txBody>
                    <a:bodyPr/>
                    <a:lstStyle/>
                    <a:p>
                      <a:pPr marL="0" marR="0" lvl="0" indent="0" algn="l" rtl="0">
                        <a:lnSpc>
                          <a:spcPct val="100000"/>
                        </a:lnSpc>
                        <a:spcBef>
                          <a:spcPts val="0"/>
                        </a:spcBef>
                        <a:spcAft>
                          <a:spcPts val="0"/>
                        </a:spcAft>
                        <a:buClr>
                          <a:schemeClr val="dk1"/>
                        </a:buClr>
                        <a:buSzPts val="1800"/>
                        <a:buFont typeface="Cambria"/>
                        <a:buNone/>
                      </a:pPr>
                      <a:r>
                        <a:rPr lang="en-US" sz="1800" b="1" i="0" u="none" strike="noStrike" cap="none">
                          <a:solidFill>
                            <a:schemeClr val="dk1"/>
                          </a:solidFill>
                          <a:latin typeface="Cambria"/>
                          <a:ea typeface="Cambria"/>
                          <a:cs typeface="Cambria"/>
                          <a:sym typeface="Cambria"/>
                        </a:rPr>
                        <a:t>Scrap</a:t>
                      </a:r>
                      <a:endParaRPr sz="1800" b="1" i="0" u="none" strike="noStrike" cap="none">
                        <a:solidFill>
                          <a:schemeClr val="dk1"/>
                        </a:solidFill>
                        <a:latin typeface="Cambria"/>
                        <a:ea typeface="Cambria"/>
                        <a:cs typeface="Cambria"/>
                        <a:sym typeface="Cambria"/>
                      </a:endParaRPr>
                    </a:p>
                  </a:txBody>
                  <a:tcPr marL="91450" marR="91450" marT="45725" marB="45725" anchor="ctr">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solidFill>
                      <a:srgbClr val="BADDE1">
                        <a:alpha val="80000"/>
                      </a:srgbClr>
                    </a:solidFill>
                  </a:tcPr>
                </a:tc>
                <a:tc>
                  <a:txBody>
                    <a:bodyPr/>
                    <a:lstStyle/>
                    <a:p>
                      <a:pPr marL="0" marR="0" lvl="0" indent="0" algn="l" rtl="0">
                        <a:lnSpc>
                          <a:spcPct val="100000"/>
                        </a:lnSpc>
                        <a:spcBef>
                          <a:spcPts val="0"/>
                        </a:spcBef>
                        <a:spcAft>
                          <a:spcPts val="0"/>
                        </a:spcAft>
                        <a:buClr>
                          <a:schemeClr val="dk1"/>
                        </a:buClr>
                        <a:buSzPts val="1800"/>
                        <a:buFont typeface="Cambria"/>
                        <a:buNone/>
                      </a:pPr>
                      <a:r>
                        <a:rPr lang="en-US" sz="1800" b="1" i="0" u="none" strike="noStrike" cap="none">
                          <a:solidFill>
                            <a:schemeClr val="dk1"/>
                          </a:solidFill>
                          <a:latin typeface="Cambria"/>
                          <a:ea typeface="Cambria"/>
                          <a:cs typeface="Cambria"/>
                          <a:sym typeface="Cambria"/>
                        </a:rPr>
                        <a:t>Destination</a:t>
                      </a:r>
                      <a:endParaRPr/>
                    </a:p>
                  </a:txBody>
                  <a:tcPr marL="91450" marR="91450" marT="45725" marB="45725" anchor="ctr">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solidFill>
                      <a:srgbClr val="BADDE1">
                        <a:alpha val="80000"/>
                      </a:srgbClr>
                    </a:solidFill>
                  </a:tcPr>
                </a:tc>
                <a:extLst>
                  <a:ext uri="{0D108BD9-81ED-4DB2-BD59-A6C34878D82A}">
                    <a16:rowId xmlns:a16="http://schemas.microsoft.com/office/drawing/2014/main" val="10000"/>
                  </a:ext>
                </a:extLst>
              </a:tr>
              <a:tr h="959775">
                <a:tc>
                  <a:txBody>
                    <a:bodyPr/>
                    <a:lstStyle/>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Metal scrap</a:t>
                      </a:r>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Moogambigi Metal Trading Company</a:t>
                      </a:r>
                      <a:endParaRPr sz="1500" b="0"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Bannergatta Hamlet, Jigani, Hobali</a:t>
                      </a:r>
                      <a:endParaRPr sz="1500" b="0"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Anekal Taluk, Bangalore </a:t>
                      </a:r>
                      <a:endParaRPr sz="1500" b="0" i="0" u="none" strike="noStrike" cap="none">
                        <a:solidFill>
                          <a:schemeClr val="dk1"/>
                        </a:solidFill>
                        <a:latin typeface="Cambria"/>
                        <a:ea typeface="Cambria"/>
                        <a:cs typeface="Cambria"/>
                        <a:sym typeface="Cambria"/>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extLst>
                  <a:ext uri="{0D108BD9-81ED-4DB2-BD59-A6C34878D82A}">
                    <a16:rowId xmlns:a16="http://schemas.microsoft.com/office/drawing/2014/main" val="10001"/>
                  </a:ext>
                </a:extLst>
              </a:tr>
              <a:tr h="741650">
                <a:tc>
                  <a:txBody>
                    <a:bodyPr/>
                    <a:lstStyle/>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Plastic scrap</a:t>
                      </a:r>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Petroplast Industries</a:t>
                      </a:r>
                      <a:endParaRPr sz="1500" b="0"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No 19, K.H. Ranganatta Colony</a:t>
                      </a:r>
                      <a:endParaRPr sz="1500" b="0"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Mysore Road, Bangalore</a:t>
                      </a:r>
                      <a:endParaRPr sz="1500" b="0" i="0" u="none" strike="noStrike" cap="none">
                        <a:solidFill>
                          <a:srgbClr val="000000"/>
                        </a:solidFill>
                        <a:latin typeface="Cambria"/>
                        <a:ea typeface="Cambria"/>
                        <a:cs typeface="Cambria"/>
                        <a:sym typeface="Cambria"/>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extLst>
                  <a:ext uri="{0D108BD9-81ED-4DB2-BD59-A6C34878D82A}">
                    <a16:rowId xmlns:a16="http://schemas.microsoft.com/office/drawing/2014/main" val="10002"/>
                  </a:ext>
                </a:extLst>
              </a:tr>
              <a:tr h="641175">
                <a:tc>
                  <a:txBody>
                    <a:bodyPr/>
                    <a:lstStyle/>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Batteries</a:t>
                      </a:r>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G.N. Industry</a:t>
                      </a:r>
                      <a:endParaRPr sz="1500" b="0"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Peeniya Dasarhali 2</a:t>
                      </a:r>
                      <a:r>
                        <a:rPr lang="en-US" sz="1500" b="0" i="0" u="none" strike="noStrike" cap="none" baseline="30000">
                          <a:solidFill>
                            <a:schemeClr val="dk1"/>
                          </a:solidFill>
                          <a:latin typeface="Cambria"/>
                          <a:ea typeface="Cambria"/>
                          <a:cs typeface="Cambria"/>
                          <a:sym typeface="Cambria"/>
                        </a:rPr>
                        <a:t>nd</a:t>
                      </a:r>
                      <a:r>
                        <a:rPr lang="en-US" sz="1500" b="0" i="0" u="none" strike="noStrike" cap="none">
                          <a:solidFill>
                            <a:schemeClr val="dk1"/>
                          </a:solidFill>
                          <a:latin typeface="Cambria"/>
                          <a:ea typeface="Cambria"/>
                          <a:cs typeface="Cambria"/>
                          <a:sym typeface="Cambria"/>
                        </a:rPr>
                        <a:t> stage, Bangalore </a:t>
                      </a:r>
                      <a:endParaRPr sz="1500" b="0" i="0" u="none" strike="noStrike" cap="none">
                        <a:solidFill>
                          <a:schemeClr val="dk1"/>
                        </a:solidFill>
                        <a:latin typeface="Cambria"/>
                        <a:ea typeface="Cambria"/>
                        <a:cs typeface="Cambria"/>
                        <a:sym typeface="Cambria"/>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328" name="Google Shape;328;p32"/>
          <p:cNvGraphicFramePr/>
          <p:nvPr/>
        </p:nvGraphicFramePr>
        <p:xfrm>
          <a:off x="3500430" y="4357694"/>
          <a:ext cx="5429300" cy="2286000"/>
        </p:xfrm>
        <a:graphic>
          <a:graphicData uri="http://schemas.openxmlformats.org/drawingml/2006/table">
            <a:tbl>
              <a:tblPr>
                <a:noFill/>
                <a:tableStyleId>{BEE00B43-0DE3-41EA-9AA0-1485AF080BC2}</a:tableStyleId>
              </a:tblPr>
              <a:tblGrid>
                <a:gridCol w="1866325">
                  <a:extLst>
                    <a:ext uri="{9D8B030D-6E8A-4147-A177-3AD203B41FA5}">
                      <a16:colId xmlns:a16="http://schemas.microsoft.com/office/drawing/2014/main" val="20000"/>
                    </a:ext>
                  </a:extLst>
                </a:gridCol>
                <a:gridCol w="3562975">
                  <a:extLst>
                    <a:ext uri="{9D8B030D-6E8A-4147-A177-3AD203B41FA5}">
                      <a16:colId xmlns:a16="http://schemas.microsoft.com/office/drawing/2014/main" val="20001"/>
                    </a:ext>
                  </a:extLst>
                </a:gridCol>
              </a:tblGrid>
              <a:tr h="392400">
                <a:tc>
                  <a:txBody>
                    <a:bodyPr/>
                    <a:lstStyle/>
                    <a:p>
                      <a:pPr marL="0" marR="0" lvl="0" indent="0" algn="l" rtl="0">
                        <a:lnSpc>
                          <a:spcPct val="100000"/>
                        </a:lnSpc>
                        <a:spcBef>
                          <a:spcPts val="0"/>
                        </a:spcBef>
                        <a:spcAft>
                          <a:spcPts val="0"/>
                        </a:spcAft>
                        <a:buClr>
                          <a:schemeClr val="dk1"/>
                        </a:buClr>
                        <a:buSzPts val="1800"/>
                        <a:buFont typeface="Cambria"/>
                        <a:buNone/>
                      </a:pPr>
                      <a:r>
                        <a:rPr lang="en-US" sz="1800" b="1" i="0" u="none" strike="noStrike" cap="none">
                          <a:solidFill>
                            <a:schemeClr val="dk1"/>
                          </a:solidFill>
                          <a:latin typeface="Cambria"/>
                          <a:ea typeface="Cambria"/>
                          <a:cs typeface="Cambria"/>
                          <a:sym typeface="Cambria"/>
                        </a:rPr>
                        <a:t>Scrap</a:t>
                      </a:r>
                      <a:endParaRPr/>
                    </a:p>
                  </a:txBody>
                  <a:tcPr marL="91450" marR="91450" marT="45725" marB="45725" anchor="ctr">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solidFill>
                      <a:srgbClr val="BADDE1">
                        <a:alpha val="80000"/>
                      </a:srgbClr>
                    </a:solidFill>
                  </a:tcPr>
                </a:tc>
                <a:tc>
                  <a:txBody>
                    <a:bodyPr/>
                    <a:lstStyle/>
                    <a:p>
                      <a:pPr marL="0" marR="0" lvl="0" indent="0" algn="l" rtl="0">
                        <a:lnSpc>
                          <a:spcPct val="100000"/>
                        </a:lnSpc>
                        <a:spcBef>
                          <a:spcPts val="0"/>
                        </a:spcBef>
                        <a:spcAft>
                          <a:spcPts val="0"/>
                        </a:spcAft>
                        <a:buClr>
                          <a:schemeClr val="dk1"/>
                        </a:buClr>
                        <a:buSzPts val="1800"/>
                        <a:buFont typeface="Cambria"/>
                        <a:buNone/>
                      </a:pPr>
                      <a:r>
                        <a:rPr lang="en-US" sz="1800" b="1" i="0" u="none" strike="noStrike" cap="none">
                          <a:solidFill>
                            <a:schemeClr val="dk1"/>
                          </a:solidFill>
                          <a:latin typeface="Cambria"/>
                          <a:ea typeface="Cambria"/>
                          <a:cs typeface="Cambria"/>
                          <a:sym typeface="Cambria"/>
                        </a:rPr>
                        <a:t>Intended destination</a:t>
                      </a:r>
                      <a:endParaRPr/>
                    </a:p>
                  </a:txBody>
                  <a:tcPr marL="91450" marR="91450" marT="45725" marB="45725" anchor="ctr">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solidFill>
                      <a:srgbClr val="BADDE1">
                        <a:alpha val="80000"/>
                      </a:srgbClr>
                    </a:solidFill>
                  </a:tcPr>
                </a:tc>
                <a:extLst>
                  <a:ext uri="{0D108BD9-81ED-4DB2-BD59-A6C34878D82A}">
                    <a16:rowId xmlns:a16="http://schemas.microsoft.com/office/drawing/2014/main" val="10000"/>
                  </a:ext>
                </a:extLst>
              </a:tr>
              <a:tr h="343350">
                <a:tc>
                  <a:txBody>
                    <a:bodyPr/>
                    <a:lstStyle/>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CRT glass</a:t>
                      </a:r>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Recycling Smelters</a:t>
                      </a:r>
                      <a:endParaRPr sz="1500" b="0" i="0" u="none" strike="noStrike" cap="none">
                        <a:solidFill>
                          <a:schemeClr val="dk1"/>
                        </a:solidFill>
                        <a:latin typeface="Cambria"/>
                        <a:ea typeface="Cambria"/>
                        <a:cs typeface="Cambria"/>
                        <a:sym typeface="Cambria"/>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extLst>
                  <a:ext uri="{0D108BD9-81ED-4DB2-BD59-A6C34878D82A}">
                    <a16:rowId xmlns:a16="http://schemas.microsoft.com/office/drawing/2014/main" val="10001"/>
                  </a:ext>
                </a:extLst>
              </a:tr>
              <a:tr h="833875">
                <a:tc>
                  <a:txBody>
                    <a:bodyPr/>
                    <a:lstStyle/>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PCB boards</a:t>
                      </a:r>
                      <a:endParaRPr sz="1500" b="0" i="0" u="none" strike="noStrike" cap="none">
                        <a:solidFill>
                          <a:schemeClr val="dk1"/>
                        </a:solidFill>
                        <a:latin typeface="Cambria"/>
                        <a:ea typeface="Cambria"/>
                        <a:cs typeface="Cambria"/>
                        <a:sym typeface="Cambria"/>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Umicore</a:t>
                      </a:r>
                      <a:endParaRPr sz="1500" b="0" i="0" u="none" strike="noStrike" cap="none">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Broekstraat 31 rue du Marais</a:t>
                      </a:r>
                      <a:endParaRPr/>
                    </a:p>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B-1000 Brussels, Belgium</a:t>
                      </a:r>
                      <a:endParaRPr sz="1500" b="0" i="0" u="none" strike="noStrike" cap="none">
                        <a:solidFill>
                          <a:schemeClr val="dk1"/>
                        </a:solidFill>
                        <a:latin typeface="Cambria"/>
                        <a:ea typeface="Cambria"/>
                        <a:cs typeface="Cambria"/>
                        <a:sym typeface="Cambria"/>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extLst>
                  <a:ext uri="{0D108BD9-81ED-4DB2-BD59-A6C34878D82A}">
                    <a16:rowId xmlns:a16="http://schemas.microsoft.com/office/drawing/2014/main" val="10002"/>
                  </a:ext>
                </a:extLst>
              </a:tr>
              <a:tr h="716375">
                <a:tc>
                  <a:txBody>
                    <a:bodyPr/>
                    <a:lstStyle/>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Non-Recyclable hazardous Waste</a:t>
                      </a:r>
                      <a:endParaRPr sz="1500" b="0" i="0" u="none" strike="noStrike" cap="none">
                        <a:solidFill>
                          <a:schemeClr val="dk1"/>
                        </a:solidFill>
                        <a:latin typeface="Cambria"/>
                        <a:ea typeface="Cambria"/>
                        <a:cs typeface="Cambria"/>
                        <a:sym typeface="Cambria"/>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TSDF</a:t>
                      </a:r>
                      <a:endParaRPr/>
                    </a:p>
                    <a:p>
                      <a:pPr marL="0" marR="0" lvl="0" indent="0" algn="l" rtl="0">
                        <a:lnSpc>
                          <a:spcPct val="100000"/>
                        </a:lnSpc>
                        <a:spcBef>
                          <a:spcPts val="0"/>
                        </a:spcBef>
                        <a:spcAft>
                          <a:spcPts val="0"/>
                        </a:spcAft>
                        <a:buClr>
                          <a:schemeClr val="dk1"/>
                        </a:buClr>
                        <a:buSzPts val="1500"/>
                        <a:buFont typeface="Cambria"/>
                        <a:buNone/>
                      </a:pPr>
                      <a:r>
                        <a:rPr lang="en-US" sz="1500" b="0" i="0" u="none" strike="noStrike" cap="none">
                          <a:solidFill>
                            <a:schemeClr val="dk1"/>
                          </a:solidFill>
                          <a:latin typeface="Cambria"/>
                          <a:ea typeface="Cambria"/>
                          <a:cs typeface="Cambria"/>
                          <a:sym typeface="Cambria"/>
                        </a:rPr>
                        <a:t>Dabbespet, Nelamangala , Blr -Rural</a:t>
                      </a:r>
                      <a:endParaRPr sz="1500" b="0" i="0" u="none" strike="noStrike" cap="none">
                        <a:solidFill>
                          <a:schemeClr val="dk1"/>
                        </a:solidFill>
                        <a:latin typeface="Cambria"/>
                        <a:ea typeface="Cambria"/>
                        <a:cs typeface="Cambria"/>
                        <a:sym typeface="Cambria"/>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29" name="Google Shape;329;p32"/>
          <p:cNvSpPr txBox="1"/>
          <p:nvPr/>
        </p:nvSpPr>
        <p:spPr>
          <a:xfrm>
            <a:off x="5143504" y="214290"/>
            <a:ext cx="1858975" cy="57150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3200"/>
              <a:buFont typeface="Cambria"/>
              <a:buNone/>
            </a:pPr>
            <a:r>
              <a:rPr lang="en-US" sz="3200" b="1" i="1">
                <a:solidFill>
                  <a:srgbClr val="00B050"/>
                </a:solidFill>
                <a:latin typeface="Cambria"/>
                <a:ea typeface="Cambria"/>
                <a:cs typeface="Cambria"/>
                <a:sym typeface="Cambria"/>
              </a:rPr>
              <a:t>OUTPUT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214282" y="304800"/>
            <a:ext cx="3643338" cy="480994"/>
          </a:xfrm>
          <a:prstGeom prst="rect">
            <a:avLst/>
          </a:prstGeom>
          <a:noFill/>
          <a:ln>
            <a:noFill/>
          </a:ln>
        </p:spPr>
        <p:txBody>
          <a:bodyPr spcFirstLastPara="1" wrap="square" lIns="91425" tIns="45700" rIns="91425" bIns="45700" anchor="ctr" anchorCtr="0">
            <a:noAutofit/>
          </a:bodyPr>
          <a:lstStyle/>
          <a:p>
            <a:pPr marL="1144270" marR="490855" lvl="0" indent="-520064" algn="ctr" rtl="0">
              <a:lnSpc>
                <a:spcPct val="103000"/>
              </a:lnSpc>
              <a:spcBef>
                <a:spcPts val="0"/>
              </a:spcBef>
              <a:spcAft>
                <a:spcPts val="0"/>
              </a:spcAft>
              <a:buNone/>
            </a:pPr>
            <a:r>
              <a:rPr lang="en-US" sz="3600" b="1" i="1">
                <a:solidFill>
                  <a:srgbClr val="00B050"/>
                </a:solidFill>
                <a:latin typeface="Cambria"/>
                <a:ea typeface="Cambria"/>
                <a:cs typeface="Cambria"/>
                <a:sym typeface="Cambria"/>
              </a:rPr>
              <a:t>Contents </a:t>
            </a:r>
            <a:endParaRPr sz="3600" b="1">
              <a:solidFill>
                <a:srgbClr val="00B050"/>
              </a:solidFill>
              <a:latin typeface="Cambria"/>
              <a:ea typeface="Cambria"/>
              <a:cs typeface="Cambria"/>
              <a:sym typeface="Cambria"/>
            </a:endParaRPr>
          </a:p>
        </p:txBody>
      </p:sp>
      <p:sp>
        <p:nvSpPr>
          <p:cNvPr id="105" name="Google Shape;105;p15"/>
          <p:cNvSpPr txBox="1">
            <a:spLocks noGrp="1"/>
          </p:cNvSpPr>
          <p:nvPr>
            <p:ph type="body" idx="1"/>
          </p:nvPr>
        </p:nvSpPr>
        <p:spPr>
          <a:xfrm>
            <a:off x="357188" y="928688"/>
            <a:ext cx="7215187" cy="542925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7C18"/>
              </a:buClr>
              <a:buSzPts val="1850"/>
              <a:buFont typeface="Noto Sans Symbols"/>
              <a:buChar char="❑"/>
            </a:pPr>
            <a:r>
              <a:rPr lang="en-US" sz="1850" b="1" i="1">
                <a:latin typeface="Cambria"/>
                <a:ea typeface="Cambria"/>
                <a:cs typeface="Cambria"/>
                <a:sym typeface="Cambria"/>
              </a:rPr>
              <a:t>About E-WarDD</a:t>
            </a:r>
            <a:endParaRPr sz="1850" b="1" i="1">
              <a:latin typeface="Cambria"/>
              <a:ea typeface="Cambria"/>
              <a:cs typeface="Cambria"/>
              <a:sym typeface="Cambria"/>
            </a:endParaRPr>
          </a:p>
          <a:p>
            <a:pPr marL="342900" lvl="0" indent="-342900" algn="l" rtl="0">
              <a:spcBef>
                <a:spcPts val="370"/>
              </a:spcBef>
              <a:spcAft>
                <a:spcPts val="0"/>
              </a:spcAft>
              <a:buClr>
                <a:srgbClr val="007C18"/>
              </a:buClr>
              <a:buSzPts val="1850"/>
              <a:buFont typeface="Noto Sans Symbols"/>
              <a:buChar char="❑"/>
            </a:pPr>
            <a:r>
              <a:rPr lang="en-US" sz="1850" b="1" i="1">
                <a:latin typeface="Cambria"/>
                <a:ea typeface="Cambria"/>
                <a:cs typeface="Cambria"/>
                <a:sym typeface="Cambria"/>
              </a:rPr>
              <a:t>What is E-Waste</a:t>
            </a:r>
            <a:endParaRPr sz="1850" b="1" i="1">
              <a:latin typeface="Cambria"/>
              <a:ea typeface="Cambria"/>
              <a:cs typeface="Cambria"/>
              <a:sym typeface="Cambria"/>
            </a:endParaRPr>
          </a:p>
          <a:p>
            <a:pPr marL="342900" lvl="0" indent="-342900" algn="l" rtl="0">
              <a:spcBef>
                <a:spcPts val="370"/>
              </a:spcBef>
              <a:spcAft>
                <a:spcPts val="0"/>
              </a:spcAft>
              <a:buClr>
                <a:srgbClr val="007C18"/>
              </a:buClr>
              <a:buSzPts val="1850"/>
              <a:buFont typeface="Noto Sans Symbols"/>
              <a:buChar char="❑"/>
            </a:pPr>
            <a:r>
              <a:rPr lang="en-US" sz="1850" b="1" i="1">
                <a:latin typeface="Cambria"/>
                <a:ea typeface="Cambria"/>
                <a:cs typeface="Cambria"/>
                <a:sym typeface="Cambria"/>
              </a:rPr>
              <a:t>Harmful Effects of Electronic Waste </a:t>
            </a:r>
            <a:endParaRPr/>
          </a:p>
          <a:p>
            <a:pPr marL="342900" lvl="0" indent="-342900" algn="l" rtl="0">
              <a:spcBef>
                <a:spcPts val="370"/>
              </a:spcBef>
              <a:spcAft>
                <a:spcPts val="0"/>
              </a:spcAft>
              <a:buClr>
                <a:srgbClr val="007C18"/>
              </a:buClr>
              <a:buSzPts val="1850"/>
              <a:buFont typeface="Noto Sans Symbols"/>
              <a:buChar char="❑"/>
            </a:pPr>
            <a:r>
              <a:rPr lang="en-US" sz="1850" b="1" i="1">
                <a:latin typeface="Cambria"/>
                <a:ea typeface="Cambria"/>
                <a:cs typeface="Cambria"/>
                <a:sym typeface="Cambria"/>
              </a:rPr>
              <a:t>E-Waste Data Worldwide &amp; India</a:t>
            </a:r>
            <a:endParaRPr/>
          </a:p>
          <a:p>
            <a:pPr marL="342900" lvl="0" indent="-342900" algn="l" rtl="0">
              <a:spcBef>
                <a:spcPts val="370"/>
              </a:spcBef>
              <a:spcAft>
                <a:spcPts val="0"/>
              </a:spcAft>
              <a:buClr>
                <a:srgbClr val="007C18"/>
              </a:buClr>
              <a:buSzPts val="1850"/>
              <a:buFont typeface="Noto Sans Symbols"/>
              <a:buChar char="❑"/>
            </a:pPr>
            <a:r>
              <a:rPr lang="en-US" sz="1850" b="1" i="1">
                <a:latin typeface="Cambria"/>
                <a:ea typeface="Cambria"/>
                <a:cs typeface="Cambria"/>
                <a:sym typeface="Cambria"/>
              </a:rPr>
              <a:t>Govt . Mandates towards E-waste</a:t>
            </a:r>
            <a:endParaRPr sz="1850" b="1" i="1">
              <a:latin typeface="Cambria"/>
              <a:ea typeface="Cambria"/>
              <a:cs typeface="Cambria"/>
              <a:sym typeface="Cambria"/>
            </a:endParaRPr>
          </a:p>
          <a:p>
            <a:pPr marL="342900" lvl="0" indent="-342900" algn="l" rtl="0">
              <a:spcBef>
                <a:spcPts val="370"/>
              </a:spcBef>
              <a:spcAft>
                <a:spcPts val="0"/>
              </a:spcAft>
              <a:buClr>
                <a:srgbClr val="007C18"/>
              </a:buClr>
              <a:buSzPts val="1850"/>
              <a:buFont typeface="Noto Sans Symbols"/>
              <a:buChar char="❑"/>
            </a:pPr>
            <a:r>
              <a:rPr lang="en-US" sz="1850" b="1" i="1">
                <a:latin typeface="Cambria"/>
                <a:ea typeface="Cambria"/>
                <a:cs typeface="Cambria"/>
                <a:sym typeface="Cambria"/>
              </a:rPr>
              <a:t>How E-WaRDD Can Help Your Organization  Achieve EPR Targets</a:t>
            </a:r>
            <a:endParaRPr/>
          </a:p>
          <a:p>
            <a:pPr marL="342900" lvl="0" indent="-342900" algn="l" rtl="0">
              <a:spcBef>
                <a:spcPts val="370"/>
              </a:spcBef>
              <a:spcAft>
                <a:spcPts val="0"/>
              </a:spcAft>
              <a:buClr>
                <a:srgbClr val="007C18"/>
              </a:buClr>
              <a:buSzPts val="1850"/>
              <a:buFont typeface="Noto Sans Symbols"/>
              <a:buChar char="❑"/>
            </a:pPr>
            <a:r>
              <a:rPr lang="en-US" sz="1850" b="1" i="1">
                <a:latin typeface="Cambria"/>
                <a:ea typeface="Cambria"/>
                <a:cs typeface="Cambria"/>
                <a:sym typeface="Cambria"/>
              </a:rPr>
              <a:t>Certifications</a:t>
            </a:r>
            <a:endParaRPr/>
          </a:p>
          <a:p>
            <a:pPr marL="342900" lvl="0" indent="-342900" algn="l" rtl="0">
              <a:spcBef>
                <a:spcPts val="370"/>
              </a:spcBef>
              <a:spcAft>
                <a:spcPts val="0"/>
              </a:spcAft>
              <a:buClr>
                <a:srgbClr val="007C18"/>
              </a:buClr>
              <a:buSzPts val="1850"/>
              <a:buFont typeface="Noto Sans Symbols"/>
              <a:buChar char="❑"/>
            </a:pPr>
            <a:r>
              <a:rPr lang="en-US" sz="1850" b="1" i="1">
                <a:latin typeface="Cambria"/>
                <a:ea typeface="Cambria"/>
                <a:cs typeface="Cambria"/>
                <a:sym typeface="Cambria"/>
              </a:rPr>
              <a:t>Collaborations  </a:t>
            </a:r>
            <a:endParaRPr/>
          </a:p>
          <a:p>
            <a:pPr marL="342900" lvl="0" indent="-342900" algn="l" rtl="0">
              <a:spcBef>
                <a:spcPts val="370"/>
              </a:spcBef>
              <a:spcAft>
                <a:spcPts val="0"/>
              </a:spcAft>
              <a:buClr>
                <a:srgbClr val="007C18"/>
              </a:buClr>
              <a:buSzPts val="1850"/>
              <a:buFont typeface="Noto Sans Symbols"/>
              <a:buChar char="❑"/>
            </a:pPr>
            <a:r>
              <a:rPr lang="en-US" sz="1850" b="1" i="1">
                <a:latin typeface="Cambria"/>
                <a:ea typeface="Cambria"/>
                <a:cs typeface="Cambria"/>
                <a:sym typeface="Cambria"/>
              </a:rPr>
              <a:t>Milestones </a:t>
            </a:r>
            <a:endParaRPr sz="1850" b="1" i="1">
              <a:latin typeface="Cambria"/>
              <a:ea typeface="Cambria"/>
              <a:cs typeface="Cambria"/>
              <a:sym typeface="Cambria"/>
            </a:endParaRPr>
          </a:p>
          <a:p>
            <a:pPr marL="342900" lvl="0" indent="-342900" algn="l" rtl="0">
              <a:spcBef>
                <a:spcPts val="370"/>
              </a:spcBef>
              <a:spcAft>
                <a:spcPts val="0"/>
              </a:spcAft>
              <a:buClr>
                <a:srgbClr val="007C18"/>
              </a:buClr>
              <a:buSzPts val="1850"/>
              <a:buFont typeface="Noto Sans Symbols"/>
              <a:buChar char="❑"/>
            </a:pPr>
            <a:r>
              <a:rPr lang="en-US" sz="1850" b="1" i="1">
                <a:latin typeface="Cambria"/>
                <a:ea typeface="Cambria"/>
                <a:cs typeface="Cambria"/>
                <a:sym typeface="Cambria"/>
              </a:rPr>
              <a:t>Unit Process Operations and Machinery</a:t>
            </a:r>
            <a:endParaRPr sz="1850" i="1">
              <a:latin typeface="Cambria"/>
              <a:ea typeface="Cambria"/>
              <a:cs typeface="Cambria"/>
              <a:sym typeface="Cambria"/>
            </a:endParaRPr>
          </a:p>
          <a:p>
            <a:pPr marL="342900" lvl="0" indent="-342900" algn="l" rtl="0">
              <a:spcBef>
                <a:spcPts val="370"/>
              </a:spcBef>
              <a:spcAft>
                <a:spcPts val="0"/>
              </a:spcAft>
              <a:buClr>
                <a:srgbClr val="007C18"/>
              </a:buClr>
              <a:buSzPts val="1850"/>
              <a:buFont typeface="Noto Sans Symbols"/>
              <a:buChar char="❑"/>
            </a:pPr>
            <a:r>
              <a:rPr lang="en-US" sz="1850" b="1" i="1">
                <a:latin typeface="Cambria"/>
                <a:ea typeface="Cambria"/>
                <a:cs typeface="Cambria"/>
                <a:sym typeface="Cambria"/>
              </a:rPr>
              <a:t>Process Flow</a:t>
            </a:r>
            <a:endParaRPr/>
          </a:p>
          <a:p>
            <a:pPr marL="342900" lvl="0" indent="-342900" algn="l" rtl="0">
              <a:spcBef>
                <a:spcPts val="370"/>
              </a:spcBef>
              <a:spcAft>
                <a:spcPts val="0"/>
              </a:spcAft>
              <a:buClr>
                <a:srgbClr val="007C18"/>
              </a:buClr>
              <a:buSzPts val="1850"/>
              <a:buFont typeface="Noto Sans Symbols"/>
              <a:buChar char="❑"/>
            </a:pPr>
            <a:r>
              <a:rPr lang="en-US" sz="1850" b="1" i="1">
                <a:latin typeface="Cambria"/>
                <a:ea typeface="Cambria"/>
                <a:cs typeface="Cambria"/>
                <a:sym typeface="Cambria"/>
              </a:rPr>
              <a:t>Precious Metals Recovery</a:t>
            </a:r>
            <a:endParaRPr/>
          </a:p>
          <a:p>
            <a:pPr marL="342900" lvl="0" indent="-342900" algn="l" rtl="0">
              <a:spcBef>
                <a:spcPts val="370"/>
              </a:spcBef>
              <a:spcAft>
                <a:spcPts val="0"/>
              </a:spcAft>
              <a:buClr>
                <a:srgbClr val="007C18"/>
              </a:buClr>
              <a:buSzPts val="1850"/>
              <a:buFont typeface="Noto Sans Symbols"/>
              <a:buChar char="❑"/>
            </a:pPr>
            <a:r>
              <a:rPr lang="en-US" sz="1850" b="1" i="1">
                <a:latin typeface="Cambria"/>
                <a:ea typeface="Cambria"/>
                <a:cs typeface="Cambria"/>
                <a:sym typeface="Cambria"/>
              </a:rPr>
              <a:t>Pollution Control Measures</a:t>
            </a:r>
            <a:endParaRPr/>
          </a:p>
          <a:p>
            <a:pPr marL="342900" lvl="0" indent="-342900" algn="l" rtl="0">
              <a:spcBef>
                <a:spcPts val="370"/>
              </a:spcBef>
              <a:spcAft>
                <a:spcPts val="0"/>
              </a:spcAft>
              <a:buClr>
                <a:srgbClr val="007C18"/>
              </a:buClr>
              <a:buSzPts val="1850"/>
              <a:buFont typeface="Noto Sans Symbols"/>
              <a:buChar char="❑"/>
            </a:pPr>
            <a:r>
              <a:rPr lang="en-US" sz="1850" b="1" i="1">
                <a:latin typeface="Cambria"/>
                <a:ea typeface="Cambria"/>
                <a:cs typeface="Cambria"/>
                <a:sym typeface="Cambria"/>
              </a:rPr>
              <a:t>OH&amp;S</a:t>
            </a:r>
            <a:endParaRPr/>
          </a:p>
          <a:p>
            <a:pPr marL="342900" lvl="0" indent="-342900" algn="l" rtl="0">
              <a:spcBef>
                <a:spcPts val="370"/>
              </a:spcBef>
              <a:spcAft>
                <a:spcPts val="0"/>
              </a:spcAft>
              <a:buClr>
                <a:srgbClr val="007C18"/>
              </a:buClr>
              <a:buSzPts val="1850"/>
              <a:buFont typeface="Noto Sans Symbols"/>
              <a:buChar char="❑"/>
            </a:pPr>
            <a:r>
              <a:rPr lang="en-US" sz="1850" b="1" i="1">
                <a:latin typeface="Cambria"/>
                <a:ea typeface="Cambria"/>
                <a:cs typeface="Cambria"/>
                <a:sym typeface="Cambria"/>
              </a:rPr>
              <a:t>Contact Us</a:t>
            </a:r>
            <a:endParaRPr/>
          </a:p>
        </p:txBody>
      </p:sp>
      <p:pic>
        <p:nvPicPr>
          <p:cNvPr id="2" name="Picture 1">
            <a:extLst>
              <a:ext uri="{FF2B5EF4-FFF2-40B4-BE49-F238E27FC236}">
                <a16:creationId xmlns:a16="http://schemas.microsoft.com/office/drawing/2014/main" id="{23D0CAC1-6D1D-4321-AB1F-DC5EA606C8E7}"/>
              </a:ext>
            </a:extLst>
          </p:cNvPr>
          <p:cNvPicPr>
            <a:picLocks noChangeAspect="1"/>
          </p:cNvPicPr>
          <p:nvPr/>
        </p:nvPicPr>
        <p:blipFill>
          <a:blip r:embed="rId3"/>
          <a:stretch>
            <a:fillRect/>
          </a:stretch>
        </p:blipFill>
        <p:spPr>
          <a:xfrm>
            <a:off x="6387118" y="-9330"/>
            <a:ext cx="2799184" cy="72603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3"/>
          <p:cNvSpPr txBox="1">
            <a:spLocks noGrp="1"/>
          </p:cNvSpPr>
          <p:nvPr>
            <p:ph type="title"/>
          </p:nvPr>
        </p:nvSpPr>
        <p:spPr>
          <a:xfrm>
            <a:off x="1714480" y="304800"/>
            <a:ext cx="5743588" cy="62387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600" b="1" i="1">
                <a:solidFill>
                  <a:srgbClr val="00B050"/>
                </a:solidFill>
                <a:latin typeface="Cambria"/>
                <a:ea typeface="Cambria"/>
                <a:cs typeface="Cambria"/>
                <a:sym typeface="Cambria"/>
              </a:rPr>
              <a:t>Outflow of Air and Sewage </a:t>
            </a:r>
            <a:endParaRPr sz="3600">
              <a:solidFill>
                <a:srgbClr val="FF0000"/>
              </a:solidFill>
              <a:latin typeface="Verdana"/>
              <a:ea typeface="Verdana"/>
              <a:cs typeface="Verdana"/>
              <a:sym typeface="Verdana"/>
            </a:endParaRPr>
          </a:p>
        </p:txBody>
      </p:sp>
      <p:graphicFrame>
        <p:nvGraphicFramePr>
          <p:cNvPr id="336" name="Google Shape;336;p33"/>
          <p:cNvGraphicFramePr/>
          <p:nvPr/>
        </p:nvGraphicFramePr>
        <p:xfrm>
          <a:off x="838200" y="1406524"/>
          <a:ext cx="7305700" cy="4456700"/>
        </p:xfrm>
        <a:graphic>
          <a:graphicData uri="http://schemas.openxmlformats.org/drawingml/2006/table">
            <a:tbl>
              <a:tblPr>
                <a:noFill/>
                <a:tableStyleId>{BEE00B43-0DE3-41EA-9AA0-1485AF080BC2}</a:tableStyleId>
              </a:tblPr>
              <a:tblGrid>
                <a:gridCol w="998450">
                  <a:extLst>
                    <a:ext uri="{9D8B030D-6E8A-4147-A177-3AD203B41FA5}">
                      <a16:colId xmlns:a16="http://schemas.microsoft.com/office/drawing/2014/main" val="20000"/>
                    </a:ext>
                  </a:extLst>
                </a:gridCol>
                <a:gridCol w="3153625">
                  <a:extLst>
                    <a:ext uri="{9D8B030D-6E8A-4147-A177-3AD203B41FA5}">
                      <a16:colId xmlns:a16="http://schemas.microsoft.com/office/drawing/2014/main" val="20001"/>
                    </a:ext>
                  </a:extLst>
                </a:gridCol>
                <a:gridCol w="3153625">
                  <a:extLst>
                    <a:ext uri="{9D8B030D-6E8A-4147-A177-3AD203B41FA5}">
                      <a16:colId xmlns:a16="http://schemas.microsoft.com/office/drawing/2014/main" val="20002"/>
                    </a:ext>
                  </a:extLst>
                </a:gridCol>
              </a:tblGrid>
              <a:tr h="481400">
                <a:tc>
                  <a:txBody>
                    <a:bodyPr/>
                    <a:lstStyle/>
                    <a:p>
                      <a:pPr marL="0" marR="0" lvl="0" indent="0" algn="l" rtl="0">
                        <a:lnSpc>
                          <a:spcPct val="100000"/>
                        </a:lnSpc>
                        <a:spcBef>
                          <a:spcPts val="0"/>
                        </a:spcBef>
                        <a:spcAft>
                          <a:spcPts val="0"/>
                        </a:spcAft>
                        <a:buClr>
                          <a:schemeClr val="lt1"/>
                        </a:buClr>
                        <a:buSzPts val="2000"/>
                        <a:buFont typeface="Cambria"/>
                        <a:buNone/>
                      </a:pPr>
                      <a:r>
                        <a:rPr lang="en-US" sz="2000" b="1" i="0" u="none" strike="noStrike" cap="none">
                          <a:solidFill>
                            <a:schemeClr val="lt1"/>
                          </a:solidFill>
                          <a:latin typeface="Cambria"/>
                          <a:ea typeface="Cambria"/>
                          <a:cs typeface="Cambria"/>
                          <a:sym typeface="Cambria"/>
                        </a:rPr>
                        <a:t>Type</a:t>
                      </a:r>
                      <a:endParaRPr/>
                    </a:p>
                  </a:txBody>
                  <a:tcPr marL="91450" marR="91450" marT="45725" marB="45725" anchor="ctr">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solidFill>
                      <a:srgbClr val="44969F">
                        <a:alpha val="80000"/>
                      </a:srgbClr>
                    </a:solidFill>
                  </a:tcPr>
                </a:tc>
                <a:tc>
                  <a:txBody>
                    <a:bodyPr/>
                    <a:lstStyle/>
                    <a:p>
                      <a:pPr marL="0" marR="0" lvl="0" indent="0" algn="l" rtl="0">
                        <a:lnSpc>
                          <a:spcPct val="100000"/>
                        </a:lnSpc>
                        <a:spcBef>
                          <a:spcPts val="0"/>
                        </a:spcBef>
                        <a:spcAft>
                          <a:spcPts val="0"/>
                        </a:spcAft>
                        <a:buClr>
                          <a:schemeClr val="lt1"/>
                        </a:buClr>
                        <a:buSzPts val="2000"/>
                        <a:buFont typeface="Cambria"/>
                        <a:buNone/>
                      </a:pPr>
                      <a:r>
                        <a:rPr lang="en-US" sz="2000" b="1" i="0" u="none" strike="noStrike" cap="none">
                          <a:solidFill>
                            <a:schemeClr val="lt1"/>
                          </a:solidFill>
                          <a:latin typeface="Cambria"/>
                          <a:ea typeface="Cambria"/>
                          <a:cs typeface="Cambria"/>
                          <a:sym typeface="Cambria"/>
                        </a:rPr>
                        <a:t>Pollution control measures</a:t>
                      </a:r>
                      <a:endParaRPr/>
                    </a:p>
                  </a:txBody>
                  <a:tcPr marL="91450" marR="91450" marT="45725" marB="45725" anchor="ctr">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solidFill>
                      <a:srgbClr val="44969F">
                        <a:alpha val="80000"/>
                      </a:srgbClr>
                    </a:solidFill>
                  </a:tcPr>
                </a:tc>
                <a:tc>
                  <a:txBody>
                    <a:bodyPr/>
                    <a:lstStyle/>
                    <a:p>
                      <a:pPr marL="0" marR="0" lvl="0" indent="0" algn="l" rtl="0">
                        <a:lnSpc>
                          <a:spcPct val="100000"/>
                        </a:lnSpc>
                        <a:spcBef>
                          <a:spcPts val="0"/>
                        </a:spcBef>
                        <a:spcAft>
                          <a:spcPts val="0"/>
                        </a:spcAft>
                        <a:buClr>
                          <a:schemeClr val="lt1"/>
                        </a:buClr>
                        <a:buSzPts val="2000"/>
                        <a:buFont typeface="Cambria"/>
                        <a:buNone/>
                      </a:pPr>
                      <a:r>
                        <a:rPr lang="en-US" sz="2000" b="1" i="0" u="none" strike="noStrike" cap="none">
                          <a:solidFill>
                            <a:schemeClr val="lt1"/>
                          </a:solidFill>
                          <a:latin typeface="Cambria"/>
                          <a:ea typeface="Cambria"/>
                          <a:cs typeface="Cambria"/>
                          <a:sym typeface="Cambria"/>
                        </a:rPr>
                        <a:t>Destination</a:t>
                      </a:r>
                      <a:endParaRPr/>
                    </a:p>
                  </a:txBody>
                  <a:tcPr marL="91450" marR="91450" marT="45725" marB="45725" anchor="ctr">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solidFill>
                      <a:srgbClr val="44969F">
                        <a:alpha val="80000"/>
                      </a:srgbClr>
                    </a:solidFill>
                  </a:tcPr>
                </a:tc>
                <a:extLst>
                  <a:ext uri="{0D108BD9-81ED-4DB2-BD59-A6C34878D82A}">
                    <a16:rowId xmlns:a16="http://schemas.microsoft.com/office/drawing/2014/main" val="10000"/>
                  </a:ext>
                </a:extLst>
              </a:tr>
              <a:tr h="1877825">
                <a:tc>
                  <a:txBody>
                    <a:bodyPr/>
                    <a:lstStyle/>
                    <a:p>
                      <a:pPr marL="0" marR="0" lvl="0" indent="0" algn="l" rtl="0">
                        <a:lnSpc>
                          <a:spcPct val="100000"/>
                        </a:lnSpc>
                        <a:spcBef>
                          <a:spcPts val="0"/>
                        </a:spcBef>
                        <a:spcAft>
                          <a:spcPts val="0"/>
                        </a:spcAft>
                        <a:buClr>
                          <a:schemeClr val="dk1"/>
                        </a:buClr>
                        <a:buSzPts val="2000"/>
                        <a:buFont typeface="Cambria"/>
                        <a:buNone/>
                      </a:pPr>
                      <a:r>
                        <a:rPr lang="en-US" sz="2000" b="0" i="0" u="none" strike="noStrike" cap="none">
                          <a:solidFill>
                            <a:schemeClr val="dk1"/>
                          </a:solidFill>
                          <a:latin typeface="Cambria"/>
                          <a:ea typeface="Cambria"/>
                          <a:cs typeface="Cambria"/>
                          <a:sym typeface="Cambria"/>
                        </a:rPr>
                        <a:t>Air</a:t>
                      </a:r>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mbria"/>
                        <a:buNone/>
                      </a:pPr>
                      <a:r>
                        <a:rPr lang="en-US" sz="2000" b="0" i="0" u="none" strike="noStrike" cap="none">
                          <a:solidFill>
                            <a:schemeClr val="dk1"/>
                          </a:solidFill>
                          <a:latin typeface="Cambria"/>
                          <a:ea typeface="Cambria"/>
                          <a:cs typeface="Cambria"/>
                          <a:sym typeface="Cambria"/>
                        </a:rPr>
                        <a:t>Cyclone and dust collector.</a:t>
                      </a:r>
                      <a:endParaRPr/>
                    </a:p>
                    <a:p>
                      <a:pPr marL="0" marR="0" lvl="0" indent="0" algn="l" rtl="0">
                        <a:lnSpc>
                          <a:spcPct val="100000"/>
                        </a:lnSpc>
                        <a:spcBef>
                          <a:spcPts val="0"/>
                        </a:spcBef>
                        <a:spcAft>
                          <a:spcPts val="0"/>
                        </a:spcAft>
                        <a:buClr>
                          <a:schemeClr val="dk1"/>
                        </a:buClr>
                        <a:buSzPts val="2000"/>
                        <a:buFont typeface="Cambria"/>
                        <a:buNone/>
                      </a:pPr>
                      <a:r>
                        <a:rPr lang="en-US" sz="2000" b="0" i="0" u="none" strike="noStrike" cap="none">
                          <a:solidFill>
                            <a:schemeClr val="dk1"/>
                          </a:solidFill>
                          <a:latin typeface="Cambria"/>
                          <a:ea typeface="Cambria"/>
                          <a:cs typeface="Cambria"/>
                          <a:sym typeface="Cambria"/>
                        </a:rPr>
                        <a:t>Capacity : 2’000 KL/H</a:t>
                      </a:r>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mbria"/>
                        <a:buNone/>
                      </a:pPr>
                      <a:r>
                        <a:rPr lang="en-US" sz="2000" b="1" i="0" u="none" strike="noStrike" cap="none">
                          <a:solidFill>
                            <a:schemeClr val="dk1"/>
                          </a:solidFill>
                          <a:latin typeface="Cambria"/>
                          <a:ea typeface="Cambria"/>
                          <a:cs typeface="Cambria"/>
                          <a:sym typeface="Cambria"/>
                        </a:rPr>
                        <a:t>TSDF</a:t>
                      </a:r>
                      <a:endParaRPr/>
                    </a:p>
                    <a:p>
                      <a:pPr marL="0" marR="0" lvl="0" indent="0" algn="l" rtl="0">
                        <a:lnSpc>
                          <a:spcPct val="100000"/>
                        </a:lnSpc>
                        <a:spcBef>
                          <a:spcPts val="0"/>
                        </a:spcBef>
                        <a:spcAft>
                          <a:spcPts val="0"/>
                        </a:spcAft>
                        <a:buClr>
                          <a:schemeClr val="dk1"/>
                        </a:buClr>
                        <a:buSzPts val="2000"/>
                        <a:buFont typeface="Cambria"/>
                        <a:buNone/>
                      </a:pPr>
                      <a:r>
                        <a:rPr lang="en-US" sz="2000" b="0" i="0" u="none" strike="noStrike" cap="none">
                          <a:solidFill>
                            <a:schemeClr val="dk1"/>
                          </a:solidFill>
                          <a:latin typeface="Cambria"/>
                          <a:ea typeface="Cambria"/>
                          <a:cs typeface="Cambria"/>
                          <a:sym typeface="Cambria"/>
                        </a:rPr>
                        <a:t>Dabbespet, Nelamangala Tq, Bangalore rural</a:t>
                      </a:r>
                      <a:endParaRPr/>
                    </a:p>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Cambria"/>
                        <a:ea typeface="Cambria"/>
                        <a:cs typeface="Cambria"/>
                        <a:sym typeface="Cambria"/>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extLst>
                  <a:ext uri="{0D108BD9-81ED-4DB2-BD59-A6C34878D82A}">
                    <a16:rowId xmlns:a16="http://schemas.microsoft.com/office/drawing/2014/main" val="10001"/>
                  </a:ext>
                </a:extLst>
              </a:tr>
              <a:tr h="1877825">
                <a:tc>
                  <a:txBody>
                    <a:bodyPr/>
                    <a:lstStyle/>
                    <a:p>
                      <a:pPr marL="0" marR="0" lvl="0" indent="0" algn="l" rtl="0">
                        <a:lnSpc>
                          <a:spcPct val="100000"/>
                        </a:lnSpc>
                        <a:spcBef>
                          <a:spcPts val="0"/>
                        </a:spcBef>
                        <a:spcAft>
                          <a:spcPts val="0"/>
                        </a:spcAft>
                        <a:buClr>
                          <a:schemeClr val="dk1"/>
                        </a:buClr>
                        <a:buSzPts val="2000"/>
                        <a:buFont typeface="Cambria"/>
                        <a:buNone/>
                      </a:pPr>
                      <a:r>
                        <a:rPr lang="en-US" sz="2000" b="0" i="0" u="none" strike="noStrike" cap="none">
                          <a:solidFill>
                            <a:schemeClr val="dk1"/>
                          </a:solidFill>
                          <a:latin typeface="Cambria"/>
                          <a:ea typeface="Cambria"/>
                          <a:cs typeface="Cambria"/>
                          <a:sym typeface="Cambria"/>
                        </a:rPr>
                        <a:t>Water</a:t>
                      </a:r>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mbria"/>
                        <a:buNone/>
                      </a:pPr>
                      <a:r>
                        <a:rPr lang="en-US" sz="2000" b="0" i="0" u="none" strike="noStrike" cap="none">
                          <a:solidFill>
                            <a:schemeClr val="dk1"/>
                          </a:solidFill>
                          <a:latin typeface="Cambria"/>
                          <a:ea typeface="Cambria"/>
                          <a:cs typeface="Cambria"/>
                          <a:sym typeface="Cambria"/>
                        </a:rPr>
                        <a:t>No Treatment</a:t>
                      </a:r>
                      <a:endParaRPr sz="2000" b="0" i="0" u="none" strike="noStrike" cap="none">
                        <a:solidFill>
                          <a:srgbClr val="000000"/>
                        </a:solidFill>
                        <a:latin typeface="Cambria"/>
                        <a:ea typeface="Cambria"/>
                        <a:cs typeface="Cambria"/>
                        <a:sym typeface="Cambria"/>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Cambria"/>
                        <a:buNone/>
                      </a:pPr>
                      <a:r>
                        <a:rPr lang="en-US" sz="2000" b="1" i="0" u="none" strike="noStrike" cap="none">
                          <a:solidFill>
                            <a:srgbClr val="000000"/>
                          </a:solidFill>
                          <a:latin typeface="Cambria"/>
                          <a:ea typeface="Cambria"/>
                          <a:cs typeface="Cambria"/>
                          <a:sym typeface="Cambria"/>
                        </a:rPr>
                        <a:t>Decentralized Waste Water Treatment</a:t>
                      </a:r>
                      <a:endParaRPr sz="2000" b="1" i="0" u="none" strike="noStrike" cap="none">
                        <a:solidFill>
                          <a:srgbClr val="000000"/>
                        </a:solidFill>
                        <a:latin typeface="Cambria"/>
                        <a:ea typeface="Cambria"/>
                        <a:cs typeface="Cambria"/>
                        <a:sym typeface="Cambria"/>
                      </a:endParaRPr>
                    </a:p>
                  </a:txBody>
                  <a:tcPr marL="91450" marR="91450" marT="45725" marB="45725">
                    <a:lnL w="12700" cap="flat" cmpd="sng">
                      <a:solidFill>
                        <a:srgbClr val="146F10"/>
                      </a:solidFill>
                      <a:prstDash val="solid"/>
                      <a:round/>
                      <a:headEnd type="none" w="sm" len="sm"/>
                      <a:tailEnd type="none" w="sm" len="sm"/>
                    </a:lnL>
                    <a:lnR w="12700" cap="flat" cmpd="sng">
                      <a:solidFill>
                        <a:srgbClr val="146F10"/>
                      </a:solidFill>
                      <a:prstDash val="solid"/>
                      <a:round/>
                      <a:headEnd type="none" w="sm" len="sm"/>
                      <a:tailEnd type="none" w="sm" len="sm"/>
                    </a:lnR>
                    <a:lnT w="12700" cap="flat" cmpd="sng">
                      <a:solidFill>
                        <a:srgbClr val="146F10"/>
                      </a:solidFill>
                      <a:prstDash val="solid"/>
                      <a:round/>
                      <a:headEnd type="none" w="sm" len="sm"/>
                      <a:tailEnd type="none" w="sm" len="sm"/>
                    </a:lnT>
                    <a:lnB w="12700" cap="flat" cmpd="sng">
                      <a:solidFill>
                        <a:srgbClr val="146F1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3" name="Google Shape;343;p34" descr="C:\Users\nilesh desai\E-waste\Ewardd\Ewardd Pics\Precious Metals\931de892-6d08-454b-b59f-3de2ea99b5be.jpg"/>
          <p:cNvPicPr preferRelativeResize="0"/>
          <p:nvPr/>
        </p:nvPicPr>
        <p:blipFill rotWithShape="1">
          <a:blip r:embed="rId3">
            <a:alphaModFix/>
          </a:blip>
          <a:srcRect/>
          <a:stretch/>
        </p:blipFill>
        <p:spPr>
          <a:xfrm>
            <a:off x="3067201" y="976313"/>
            <a:ext cx="2665413" cy="3524257"/>
          </a:xfrm>
          <a:prstGeom prst="rect">
            <a:avLst/>
          </a:prstGeom>
          <a:noFill/>
          <a:ln>
            <a:noFill/>
          </a:ln>
        </p:spPr>
      </p:pic>
      <p:pic>
        <p:nvPicPr>
          <p:cNvPr id="344" name="Google Shape;344;p34" descr="C:\Users\nilesh desai\E-waste\Ewardd\Ewardd Pics\Precious Metals\99394761-fabb-4590-828c-71477ad640d4.jpg"/>
          <p:cNvPicPr preferRelativeResize="0"/>
          <p:nvPr/>
        </p:nvPicPr>
        <p:blipFill rotWithShape="1">
          <a:blip r:embed="rId4">
            <a:alphaModFix/>
          </a:blip>
          <a:srcRect/>
          <a:stretch/>
        </p:blipFill>
        <p:spPr>
          <a:xfrm>
            <a:off x="4500562" y="4857760"/>
            <a:ext cx="3786200" cy="1714512"/>
          </a:xfrm>
          <a:prstGeom prst="rect">
            <a:avLst/>
          </a:prstGeom>
          <a:noFill/>
          <a:ln>
            <a:noFill/>
          </a:ln>
        </p:spPr>
      </p:pic>
      <p:pic>
        <p:nvPicPr>
          <p:cNvPr id="345" name="Google Shape;345;p34" descr="C:\Users\nilesh desai\E-waste\Ewardd\Ewardd Pics\Precious Metals\af3dfdb7-8db8-413b-9085-c3e6eb7cbfa5.jpg"/>
          <p:cNvPicPr preferRelativeResize="0"/>
          <p:nvPr/>
        </p:nvPicPr>
        <p:blipFill rotWithShape="1">
          <a:blip r:embed="rId5">
            <a:alphaModFix/>
          </a:blip>
          <a:srcRect/>
          <a:stretch/>
        </p:blipFill>
        <p:spPr>
          <a:xfrm>
            <a:off x="98424" y="976313"/>
            <a:ext cx="2830502" cy="3524257"/>
          </a:xfrm>
          <a:prstGeom prst="rect">
            <a:avLst/>
          </a:prstGeom>
          <a:noFill/>
          <a:ln>
            <a:noFill/>
          </a:ln>
        </p:spPr>
      </p:pic>
      <p:pic>
        <p:nvPicPr>
          <p:cNvPr id="346" name="Google Shape;346;p34" descr="C:\Users\nilesh desai\E-waste\Ewardd\Ewardd Pics\Precious Metals\b32a6207-8913-476a-8cf2-cde48aafffb3.jpg"/>
          <p:cNvPicPr preferRelativeResize="0"/>
          <p:nvPr/>
        </p:nvPicPr>
        <p:blipFill rotWithShape="1">
          <a:blip r:embed="rId6">
            <a:alphaModFix/>
          </a:blip>
          <a:srcRect/>
          <a:stretch/>
        </p:blipFill>
        <p:spPr>
          <a:xfrm>
            <a:off x="685132" y="4857760"/>
            <a:ext cx="3601116" cy="1714512"/>
          </a:xfrm>
          <a:prstGeom prst="rect">
            <a:avLst/>
          </a:prstGeom>
          <a:noFill/>
          <a:ln>
            <a:noFill/>
          </a:ln>
        </p:spPr>
      </p:pic>
      <p:pic>
        <p:nvPicPr>
          <p:cNvPr id="347" name="Google Shape;347;p34" descr="C:\Users\nilesh desai\Desktop\New folder\Ewardd new pics\Precious metal recovery lab with fume controls..jpg"/>
          <p:cNvPicPr preferRelativeResize="0"/>
          <p:nvPr/>
        </p:nvPicPr>
        <p:blipFill rotWithShape="1">
          <a:blip r:embed="rId7">
            <a:alphaModFix/>
          </a:blip>
          <a:srcRect/>
          <a:stretch/>
        </p:blipFill>
        <p:spPr>
          <a:xfrm>
            <a:off x="5929322" y="976313"/>
            <a:ext cx="2857507" cy="3524257"/>
          </a:xfrm>
          <a:prstGeom prst="rect">
            <a:avLst/>
          </a:prstGeom>
          <a:noFill/>
          <a:ln>
            <a:noFill/>
          </a:ln>
        </p:spPr>
      </p:pic>
      <p:sp>
        <p:nvSpPr>
          <p:cNvPr id="348" name="Google Shape;348;p34"/>
          <p:cNvSpPr txBox="1"/>
          <p:nvPr/>
        </p:nvSpPr>
        <p:spPr>
          <a:xfrm>
            <a:off x="98424" y="238099"/>
            <a:ext cx="7331095" cy="38101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B050"/>
              </a:buClr>
              <a:buSzPts val="2400"/>
              <a:buFont typeface="Cambria"/>
              <a:buNone/>
            </a:pPr>
            <a:r>
              <a:rPr lang="en-US" sz="2400" b="1" i="1" u="none" strike="noStrike" cap="none" dirty="0">
                <a:solidFill>
                  <a:srgbClr val="00B050"/>
                </a:solidFill>
                <a:latin typeface="Cambria"/>
                <a:ea typeface="Cambria"/>
                <a:cs typeface="Cambria"/>
                <a:sym typeface="Cambria"/>
              </a:rPr>
              <a:t>Precious Metal Recovery Lab with Fume Cupboards</a:t>
            </a:r>
            <a:endParaRPr sz="2400" b="0" i="0" u="none" strike="noStrike" cap="none" dirty="0">
              <a:solidFill>
                <a:srgbClr val="146F10"/>
              </a:solidFill>
              <a:latin typeface="Verdana"/>
              <a:ea typeface="Verdana"/>
              <a:cs typeface="Verdana"/>
              <a:sym typeface="Verdana"/>
            </a:endParaRPr>
          </a:p>
        </p:txBody>
      </p:sp>
      <p:pic>
        <p:nvPicPr>
          <p:cNvPr id="2" name="Picture 1">
            <a:extLst>
              <a:ext uri="{FF2B5EF4-FFF2-40B4-BE49-F238E27FC236}">
                <a16:creationId xmlns:a16="http://schemas.microsoft.com/office/drawing/2014/main" id="{E23B481D-52E3-4FA6-AB62-2C9D43733722}"/>
              </a:ext>
            </a:extLst>
          </p:cNvPr>
          <p:cNvPicPr>
            <a:picLocks noChangeAspect="1"/>
          </p:cNvPicPr>
          <p:nvPr/>
        </p:nvPicPr>
        <p:blipFill>
          <a:blip r:embed="rId8"/>
          <a:stretch>
            <a:fillRect/>
          </a:stretch>
        </p:blipFill>
        <p:spPr>
          <a:xfrm>
            <a:off x="7340971" y="-27993"/>
            <a:ext cx="1798675" cy="46653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35" descr="DSC_0838.jpg"/>
          <p:cNvPicPr preferRelativeResize="0"/>
          <p:nvPr/>
        </p:nvPicPr>
        <p:blipFill rotWithShape="1">
          <a:blip r:embed="rId3">
            <a:alphaModFix/>
          </a:blip>
          <a:srcRect/>
          <a:stretch/>
        </p:blipFill>
        <p:spPr>
          <a:xfrm>
            <a:off x="6215074" y="785794"/>
            <a:ext cx="2714644" cy="2637177"/>
          </a:xfrm>
          <a:prstGeom prst="rect">
            <a:avLst/>
          </a:prstGeom>
          <a:noFill/>
          <a:ln>
            <a:noFill/>
          </a:ln>
        </p:spPr>
      </p:pic>
      <p:pic>
        <p:nvPicPr>
          <p:cNvPr id="355" name="Google Shape;355;p35" descr="DSC_0845.jpg"/>
          <p:cNvPicPr preferRelativeResize="0"/>
          <p:nvPr/>
        </p:nvPicPr>
        <p:blipFill rotWithShape="1">
          <a:blip r:embed="rId4">
            <a:alphaModFix/>
          </a:blip>
          <a:srcRect/>
          <a:stretch/>
        </p:blipFill>
        <p:spPr>
          <a:xfrm>
            <a:off x="3357554" y="785794"/>
            <a:ext cx="2714644" cy="2637177"/>
          </a:xfrm>
          <a:prstGeom prst="rect">
            <a:avLst/>
          </a:prstGeom>
          <a:noFill/>
          <a:ln>
            <a:noFill/>
          </a:ln>
        </p:spPr>
      </p:pic>
      <p:pic>
        <p:nvPicPr>
          <p:cNvPr id="356" name="Google Shape;356;p35" descr="DSC_0841.jpg"/>
          <p:cNvPicPr preferRelativeResize="0"/>
          <p:nvPr/>
        </p:nvPicPr>
        <p:blipFill rotWithShape="1">
          <a:blip r:embed="rId5">
            <a:alphaModFix/>
          </a:blip>
          <a:srcRect/>
          <a:stretch/>
        </p:blipFill>
        <p:spPr>
          <a:xfrm>
            <a:off x="214282" y="785794"/>
            <a:ext cx="2928958" cy="2637177"/>
          </a:xfrm>
          <a:prstGeom prst="rect">
            <a:avLst/>
          </a:prstGeom>
          <a:noFill/>
          <a:ln>
            <a:noFill/>
          </a:ln>
        </p:spPr>
      </p:pic>
      <p:sp>
        <p:nvSpPr>
          <p:cNvPr id="357" name="Google Shape;357;p35"/>
          <p:cNvSpPr txBox="1"/>
          <p:nvPr/>
        </p:nvSpPr>
        <p:spPr>
          <a:xfrm>
            <a:off x="214282" y="3422971"/>
            <a:ext cx="2928958"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404040"/>
                </a:solidFill>
                <a:latin typeface="Arial"/>
                <a:ea typeface="Arial"/>
                <a:cs typeface="Arial"/>
                <a:sym typeface="Arial"/>
              </a:rPr>
              <a:t>Batteries, Condensators and Capacitors</a:t>
            </a:r>
            <a:endParaRPr sz="1600" b="1">
              <a:solidFill>
                <a:srgbClr val="404040"/>
              </a:solidFill>
              <a:latin typeface="Arial"/>
              <a:ea typeface="Arial"/>
              <a:cs typeface="Arial"/>
              <a:sym typeface="Arial"/>
            </a:endParaRPr>
          </a:p>
        </p:txBody>
      </p:sp>
      <p:sp>
        <p:nvSpPr>
          <p:cNvPr id="358" name="Google Shape;358;p35"/>
          <p:cNvSpPr txBox="1"/>
          <p:nvPr/>
        </p:nvSpPr>
        <p:spPr>
          <a:xfrm>
            <a:off x="6546850" y="3422971"/>
            <a:ext cx="20574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404040"/>
                </a:solidFill>
                <a:latin typeface="Arial"/>
                <a:ea typeface="Arial"/>
                <a:cs typeface="Arial"/>
                <a:sym typeface="Arial"/>
              </a:rPr>
              <a:t>CRT glass</a:t>
            </a:r>
            <a:endParaRPr/>
          </a:p>
        </p:txBody>
      </p:sp>
      <p:sp>
        <p:nvSpPr>
          <p:cNvPr id="359" name="Google Shape;359;p35"/>
          <p:cNvSpPr txBox="1"/>
          <p:nvPr/>
        </p:nvSpPr>
        <p:spPr>
          <a:xfrm>
            <a:off x="3714744" y="3422971"/>
            <a:ext cx="20574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404040"/>
                </a:solidFill>
                <a:latin typeface="Arial"/>
                <a:ea typeface="Arial"/>
                <a:cs typeface="Arial"/>
                <a:sym typeface="Arial"/>
              </a:rPr>
              <a:t>Tapes</a:t>
            </a:r>
            <a:endParaRPr sz="1600" b="1">
              <a:solidFill>
                <a:srgbClr val="404040"/>
              </a:solidFill>
              <a:latin typeface="Arial"/>
              <a:ea typeface="Arial"/>
              <a:cs typeface="Arial"/>
              <a:sym typeface="Arial"/>
            </a:endParaRPr>
          </a:p>
        </p:txBody>
      </p:sp>
      <p:sp>
        <p:nvSpPr>
          <p:cNvPr id="360" name="Google Shape;360;p35"/>
          <p:cNvSpPr txBox="1"/>
          <p:nvPr/>
        </p:nvSpPr>
        <p:spPr>
          <a:xfrm>
            <a:off x="5611816" y="4286256"/>
            <a:ext cx="3317902" cy="207157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i="0" u="none" strike="noStrike" cap="none">
                <a:solidFill>
                  <a:schemeClr val="dk1"/>
                </a:solidFill>
                <a:latin typeface="Cambria"/>
                <a:ea typeface="Cambria"/>
                <a:cs typeface="Cambria"/>
                <a:sym typeface="Cambria"/>
              </a:rPr>
              <a:t>Monthly monitoring mechanism - H</a:t>
            </a:r>
            <a:r>
              <a:rPr lang="en-US" sz="2400" b="1">
                <a:solidFill>
                  <a:schemeClr val="dk1"/>
                </a:solidFill>
                <a:latin typeface="Cambria"/>
                <a:ea typeface="Cambria"/>
                <a:cs typeface="Cambria"/>
                <a:sym typeface="Cambria"/>
              </a:rPr>
              <a:t>azardous waste display board</a:t>
            </a:r>
            <a:endParaRPr sz="2400" b="1">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chemeClr val="dk1"/>
              </a:solidFill>
              <a:latin typeface="Cambria"/>
              <a:ea typeface="Cambria"/>
              <a:cs typeface="Cambria"/>
              <a:sym typeface="Cambria"/>
            </a:endParaRPr>
          </a:p>
        </p:txBody>
      </p:sp>
      <p:pic>
        <p:nvPicPr>
          <p:cNvPr id="361" name="Google Shape;361;p35" descr="DSC_0744"/>
          <p:cNvPicPr preferRelativeResize="0"/>
          <p:nvPr/>
        </p:nvPicPr>
        <p:blipFill rotWithShape="1">
          <a:blip r:embed="rId6">
            <a:alphaModFix/>
          </a:blip>
          <a:srcRect/>
          <a:stretch/>
        </p:blipFill>
        <p:spPr>
          <a:xfrm>
            <a:off x="214282" y="4143380"/>
            <a:ext cx="5183252" cy="2428765"/>
          </a:xfrm>
          <a:prstGeom prst="rect">
            <a:avLst/>
          </a:prstGeom>
          <a:noFill/>
          <a:ln>
            <a:noFill/>
          </a:ln>
        </p:spPr>
      </p:pic>
      <p:sp>
        <p:nvSpPr>
          <p:cNvPr id="362" name="Google Shape;362;p35"/>
          <p:cNvSpPr txBox="1"/>
          <p:nvPr/>
        </p:nvSpPr>
        <p:spPr>
          <a:xfrm>
            <a:off x="214282" y="238099"/>
            <a:ext cx="8715435" cy="38101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3200"/>
              <a:buFont typeface="Cambria"/>
              <a:buNone/>
            </a:pPr>
            <a:r>
              <a:rPr lang="en-US" sz="3200" b="1" i="1">
                <a:solidFill>
                  <a:srgbClr val="00B050"/>
                </a:solidFill>
                <a:latin typeface="Cambria"/>
                <a:ea typeface="Cambria"/>
                <a:cs typeface="Cambria"/>
                <a:sym typeface="Cambria"/>
              </a:rPr>
              <a:t>S</a:t>
            </a:r>
            <a:r>
              <a:rPr lang="en-US" sz="3200" b="1" i="1" u="none" strike="noStrike" cap="none">
                <a:solidFill>
                  <a:srgbClr val="00B050"/>
                </a:solidFill>
                <a:latin typeface="Cambria"/>
                <a:ea typeface="Cambria"/>
                <a:cs typeface="Cambria"/>
                <a:sym typeface="Cambria"/>
              </a:rPr>
              <a:t>torage of Hazardous Waste</a:t>
            </a:r>
            <a:endParaRPr sz="3200" b="0" i="0" u="none" strike="noStrike" cap="none">
              <a:solidFill>
                <a:srgbClr val="146F10"/>
              </a:solidFill>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23</a:t>
            </a:fld>
            <a:endParaRPr/>
          </a:p>
        </p:txBody>
      </p:sp>
      <p:sp>
        <p:nvSpPr>
          <p:cNvPr id="368" name="Google Shape;368;p36"/>
          <p:cNvSpPr txBox="1">
            <a:spLocks noGrp="1"/>
          </p:cNvSpPr>
          <p:nvPr>
            <p:ph type="title"/>
          </p:nvPr>
        </p:nvSpPr>
        <p:spPr>
          <a:xfrm>
            <a:off x="125413" y="142875"/>
            <a:ext cx="6429375" cy="5000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000" i="1">
                <a:solidFill>
                  <a:srgbClr val="0070C0"/>
                </a:solidFill>
                <a:latin typeface="Stardos Stencil"/>
                <a:ea typeface="Stardos Stencil"/>
                <a:cs typeface="Stardos Stencil"/>
                <a:sym typeface="Stardos Stencil"/>
              </a:rPr>
              <a:t>occupational Safety  &amp; Health Equipments  For Employees </a:t>
            </a:r>
            <a:endParaRPr sz="2000" b="1" i="1">
              <a:solidFill>
                <a:srgbClr val="00B0F0"/>
              </a:solidFill>
              <a:latin typeface="Stardos Stencil"/>
              <a:ea typeface="Stardos Stencil"/>
              <a:cs typeface="Stardos Stencil"/>
              <a:sym typeface="Stardos Stencil"/>
            </a:endParaRPr>
          </a:p>
        </p:txBody>
      </p:sp>
      <p:pic>
        <p:nvPicPr>
          <p:cNvPr id="369" name="Google Shape;369;p36" descr="DSC02237"/>
          <p:cNvPicPr preferRelativeResize="0"/>
          <p:nvPr/>
        </p:nvPicPr>
        <p:blipFill rotWithShape="1">
          <a:blip r:embed="rId3">
            <a:alphaModFix/>
          </a:blip>
          <a:srcRect/>
          <a:stretch/>
        </p:blipFill>
        <p:spPr>
          <a:xfrm>
            <a:off x="231775" y="928688"/>
            <a:ext cx="2303463" cy="2000250"/>
          </a:xfrm>
          <a:prstGeom prst="rect">
            <a:avLst/>
          </a:prstGeom>
          <a:noFill/>
          <a:ln>
            <a:noFill/>
          </a:ln>
        </p:spPr>
      </p:pic>
      <p:pic>
        <p:nvPicPr>
          <p:cNvPr id="370" name="Google Shape;370;p36" descr="DSC_0763-2"/>
          <p:cNvPicPr preferRelativeResize="0"/>
          <p:nvPr/>
        </p:nvPicPr>
        <p:blipFill rotWithShape="1">
          <a:blip r:embed="rId4">
            <a:alphaModFix/>
          </a:blip>
          <a:srcRect/>
          <a:stretch/>
        </p:blipFill>
        <p:spPr>
          <a:xfrm>
            <a:off x="5589588" y="4714875"/>
            <a:ext cx="2679700" cy="1960563"/>
          </a:xfrm>
          <a:prstGeom prst="rect">
            <a:avLst/>
          </a:prstGeom>
          <a:noFill/>
          <a:ln>
            <a:noFill/>
          </a:ln>
        </p:spPr>
      </p:pic>
      <p:pic>
        <p:nvPicPr>
          <p:cNvPr id="371" name="Google Shape;371;p36" descr="DSC_0738.JPG"/>
          <p:cNvPicPr preferRelativeResize="0"/>
          <p:nvPr/>
        </p:nvPicPr>
        <p:blipFill rotWithShape="1">
          <a:blip r:embed="rId5">
            <a:alphaModFix/>
          </a:blip>
          <a:srcRect/>
          <a:stretch/>
        </p:blipFill>
        <p:spPr>
          <a:xfrm>
            <a:off x="2749550" y="4714875"/>
            <a:ext cx="2590800" cy="2000250"/>
          </a:xfrm>
          <a:prstGeom prst="rect">
            <a:avLst/>
          </a:prstGeom>
          <a:noFill/>
          <a:ln>
            <a:noFill/>
          </a:ln>
        </p:spPr>
      </p:pic>
      <p:pic>
        <p:nvPicPr>
          <p:cNvPr id="372" name="Google Shape;372;p36"/>
          <p:cNvPicPr preferRelativeResize="0"/>
          <p:nvPr/>
        </p:nvPicPr>
        <p:blipFill rotWithShape="1">
          <a:blip r:embed="rId6">
            <a:alphaModFix/>
          </a:blip>
          <a:srcRect/>
          <a:stretch/>
        </p:blipFill>
        <p:spPr>
          <a:xfrm>
            <a:off x="2697163" y="1000125"/>
            <a:ext cx="2571750" cy="1928813"/>
          </a:xfrm>
          <a:prstGeom prst="rect">
            <a:avLst/>
          </a:prstGeom>
          <a:noFill/>
          <a:ln>
            <a:noFill/>
          </a:ln>
        </p:spPr>
      </p:pic>
      <p:pic>
        <p:nvPicPr>
          <p:cNvPr id="373" name="Google Shape;373;p36"/>
          <p:cNvPicPr preferRelativeResize="0"/>
          <p:nvPr/>
        </p:nvPicPr>
        <p:blipFill rotWithShape="1">
          <a:blip r:embed="rId7">
            <a:alphaModFix/>
          </a:blip>
          <a:srcRect/>
          <a:stretch/>
        </p:blipFill>
        <p:spPr>
          <a:xfrm>
            <a:off x="5537200" y="1000125"/>
            <a:ext cx="2732088" cy="1919288"/>
          </a:xfrm>
          <a:prstGeom prst="rect">
            <a:avLst/>
          </a:prstGeom>
          <a:noFill/>
          <a:ln>
            <a:noFill/>
          </a:ln>
        </p:spPr>
      </p:pic>
      <p:pic>
        <p:nvPicPr>
          <p:cNvPr id="375" name="Google Shape;375;p36" descr="C:\Users\nilesh desai\E-waste\Ewardd\New folder\WhatsApp Image 2018-06-27 at 11.32.46 PM.jpeg"/>
          <p:cNvPicPr preferRelativeResize="0"/>
          <p:nvPr/>
        </p:nvPicPr>
        <p:blipFill rotWithShape="1">
          <a:blip r:embed="rId8">
            <a:alphaModFix/>
          </a:blip>
          <a:srcRect/>
          <a:stretch/>
        </p:blipFill>
        <p:spPr>
          <a:xfrm>
            <a:off x="177800" y="4714875"/>
            <a:ext cx="2411413" cy="2020888"/>
          </a:xfrm>
          <a:prstGeom prst="rect">
            <a:avLst/>
          </a:prstGeom>
          <a:noFill/>
          <a:ln>
            <a:noFill/>
          </a:ln>
        </p:spPr>
      </p:pic>
      <p:sp>
        <p:nvSpPr>
          <p:cNvPr id="376" name="Google Shape;376;p36"/>
          <p:cNvSpPr txBox="1"/>
          <p:nvPr/>
        </p:nvSpPr>
        <p:spPr>
          <a:xfrm>
            <a:off x="285720" y="3071810"/>
            <a:ext cx="7715304" cy="150019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7C18"/>
              </a:buClr>
              <a:buSzPts val="1440"/>
              <a:buFont typeface="Noto Sans Symbols"/>
              <a:buChar char="▪"/>
            </a:pPr>
            <a:r>
              <a:rPr lang="en-US" sz="1800" b="1">
                <a:solidFill>
                  <a:srgbClr val="404040"/>
                </a:solidFill>
                <a:latin typeface="Arial"/>
                <a:ea typeface="Arial"/>
                <a:cs typeface="Arial"/>
                <a:sym typeface="Arial"/>
              </a:rPr>
              <a:t>Protective Mask</a:t>
            </a:r>
            <a:endParaRPr/>
          </a:p>
          <a:p>
            <a:pPr marL="228600" marR="0" lvl="0" indent="-228600" algn="l" rtl="0">
              <a:lnSpc>
                <a:spcPct val="90000"/>
              </a:lnSpc>
              <a:spcBef>
                <a:spcPts val="1800"/>
              </a:spcBef>
              <a:spcAft>
                <a:spcPts val="0"/>
              </a:spcAft>
              <a:buClr>
                <a:srgbClr val="007C18"/>
              </a:buClr>
              <a:buSzPts val="1440"/>
              <a:buFont typeface="Noto Sans Symbols"/>
              <a:buChar char="▪"/>
            </a:pPr>
            <a:r>
              <a:rPr lang="en-US" sz="1800" b="1">
                <a:solidFill>
                  <a:srgbClr val="404040"/>
                </a:solidFill>
                <a:latin typeface="Arial"/>
                <a:ea typeface="Arial"/>
                <a:cs typeface="Arial"/>
                <a:sym typeface="Arial"/>
              </a:rPr>
              <a:t>Heavy duty hand gloves</a:t>
            </a:r>
            <a:endParaRPr/>
          </a:p>
          <a:p>
            <a:pPr marL="228600" marR="0" lvl="0" indent="-228600" algn="l" rtl="0">
              <a:lnSpc>
                <a:spcPct val="90000"/>
              </a:lnSpc>
              <a:spcBef>
                <a:spcPts val="1800"/>
              </a:spcBef>
              <a:spcAft>
                <a:spcPts val="0"/>
              </a:spcAft>
              <a:buClr>
                <a:srgbClr val="007C18"/>
              </a:buClr>
              <a:buSzPts val="1440"/>
              <a:buFont typeface="Noto Sans Symbols"/>
              <a:buChar char="▪"/>
            </a:pPr>
            <a:r>
              <a:rPr lang="en-US" sz="1800" b="1">
                <a:solidFill>
                  <a:srgbClr val="404040"/>
                </a:solidFill>
                <a:latin typeface="Arial"/>
                <a:ea typeface="Arial"/>
                <a:cs typeface="Arial"/>
                <a:sym typeface="Arial"/>
              </a:rPr>
              <a:t>Safety Boots</a:t>
            </a:r>
            <a:endParaRPr/>
          </a:p>
          <a:p>
            <a:pPr marL="228600" marR="0" lvl="0" indent="-228600" algn="l" rtl="0">
              <a:lnSpc>
                <a:spcPct val="90000"/>
              </a:lnSpc>
              <a:spcBef>
                <a:spcPts val="1800"/>
              </a:spcBef>
              <a:spcAft>
                <a:spcPts val="0"/>
              </a:spcAft>
              <a:buClr>
                <a:srgbClr val="007C18"/>
              </a:buClr>
              <a:buSzPts val="1440"/>
              <a:buFont typeface="Noto Sans Symbols"/>
              <a:buChar char="▪"/>
            </a:pPr>
            <a:r>
              <a:rPr lang="en-US" sz="1800" b="1">
                <a:solidFill>
                  <a:srgbClr val="404040"/>
                </a:solidFill>
                <a:latin typeface="Arial"/>
                <a:ea typeface="Arial"/>
                <a:cs typeface="Arial"/>
                <a:sym typeface="Arial"/>
              </a:rPr>
              <a:t>Protective Eye-glasses</a:t>
            </a:r>
            <a:endParaRPr/>
          </a:p>
          <a:p>
            <a:pPr marL="228600" marR="0" lvl="0" indent="-228600" algn="l" rtl="0">
              <a:lnSpc>
                <a:spcPct val="90000"/>
              </a:lnSpc>
              <a:spcBef>
                <a:spcPts val="1800"/>
              </a:spcBef>
              <a:spcAft>
                <a:spcPts val="0"/>
              </a:spcAft>
              <a:buClr>
                <a:srgbClr val="007C18"/>
              </a:buClr>
              <a:buSzPts val="1440"/>
              <a:buFont typeface="Noto Sans Symbols"/>
              <a:buChar char="▪"/>
            </a:pPr>
            <a:r>
              <a:rPr lang="en-US" sz="1800" b="1">
                <a:solidFill>
                  <a:srgbClr val="404040"/>
                </a:solidFill>
                <a:latin typeface="Arial"/>
                <a:ea typeface="Arial"/>
                <a:cs typeface="Arial"/>
                <a:sym typeface="Arial"/>
              </a:rPr>
              <a:t>Ear muffs</a:t>
            </a:r>
            <a:endParaRPr/>
          </a:p>
          <a:p>
            <a:pPr marL="228600" marR="0" lvl="0" indent="-228600" algn="l" rtl="0">
              <a:lnSpc>
                <a:spcPct val="90000"/>
              </a:lnSpc>
              <a:spcBef>
                <a:spcPts val="1800"/>
              </a:spcBef>
              <a:spcAft>
                <a:spcPts val="0"/>
              </a:spcAft>
              <a:buClr>
                <a:srgbClr val="007C18"/>
              </a:buClr>
              <a:buSzPts val="1440"/>
              <a:buFont typeface="Noto Sans Symbols"/>
              <a:buChar char="▪"/>
            </a:pPr>
            <a:r>
              <a:rPr lang="en-US" sz="1800" b="1">
                <a:solidFill>
                  <a:srgbClr val="404040"/>
                </a:solidFill>
                <a:latin typeface="Arial"/>
                <a:ea typeface="Arial"/>
                <a:cs typeface="Arial"/>
                <a:sym typeface="Arial"/>
              </a:rPr>
              <a:t>First Aid kit &amp; Chart </a:t>
            </a:r>
            <a:endParaRPr/>
          </a:p>
          <a:p>
            <a:pPr marL="228600" marR="0" lvl="0" indent="-228600" algn="l" rtl="0">
              <a:lnSpc>
                <a:spcPct val="90000"/>
              </a:lnSpc>
              <a:spcBef>
                <a:spcPts val="1800"/>
              </a:spcBef>
              <a:spcAft>
                <a:spcPts val="0"/>
              </a:spcAft>
              <a:buClr>
                <a:srgbClr val="007C18"/>
              </a:buClr>
              <a:buSzPts val="1440"/>
              <a:buFont typeface="Noto Sans Symbols"/>
              <a:buChar char="▪"/>
            </a:pPr>
            <a:r>
              <a:rPr lang="en-US" sz="1800" b="1">
                <a:solidFill>
                  <a:srgbClr val="404040"/>
                </a:solidFill>
                <a:latin typeface="Arial"/>
                <a:ea typeface="Arial"/>
                <a:cs typeface="Arial"/>
                <a:sym typeface="Arial"/>
              </a:rPr>
              <a:t>Fire Extinguisher</a:t>
            </a:r>
            <a:endParaRPr/>
          </a:p>
          <a:p>
            <a:pPr marL="228600" marR="0" lvl="0" indent="-228600" algn="l" rtl="0">
              <a:lnSpc>
                <a:spcPct val="90000"/>
              </a:lnSpc>
              <a:spcBef>
                <a:spcPts val="1800"/>
              </a:spcBef>
              <a:spcAft>
                <a:spcPts val="0"/>
              </a:spcAft>
              <a:buClr>
                <a:srgbClr val="007C18"/>
              </a:buClr>
              <a:buSzPts val="1440"/>
              <a:buFont typeface="Noto Sans Symbols"/>
              <a:buChar char="▪"/>
            </a:pPr>
            <a:r>
              <a:rPr lang="en-US" sz="1800" b="1">
                <a:solidFill>
                  <a:srgbClr val="404040"/>
                </a:solidFill>
                <a:latin typeface="Arial"/>
                <a:ea typeface="Arial"/>
                <a:cs typeface="Arial"/>
                <a:sym typeface="Arial"/>
              </a:rPr>
              <a:t>Emergency Ct. Numbers</a:t>
            </a:r>
            <a:endParaRPr/>
          </a:p>
          <a:p>
            <a:pPr marL="228600" marR="0" lvl="0" indent="-137160" algn="l" rtl="0">
              <a:lnSpc>
                <a:spcPct val="90000"/>
              </a:lnSpc>
              <a:spcBef>
                <a:spcPts val="1800"/>
              </a:spcBef>
              <a:spcAft>
                <a:spcPts val="0"/>
              </a:spcAft>
              <a:buClr>
                <a:srgbClr val="007C18"/>
              </a:buClr>
              <a:buSzPts val="1440"/>
              <a:buFont typeface="Noto Sans Symbols"/>
              <a:buNone/>
            </a:pPr>
            <a:endParaRPr sz="1800" b="1">
              <a:solidFill>
                <a:srgbClr val="404040"/>
              </a:solidFill>
              <a:latin typeface="Arial"/>
              <a:ea typeface="Arial"/>
              <a:cs typeface="Arial"/>
              <a:sym typeface="Arial"/>
            </a:endParaRPr>
          </a:p>
        </p:txBody>
      </p:sp>
      <p:pic>
        <p:nvPicPr>
          <p:cNvPr id="2" name="Picture 1">
            <a:extLst>
              <a:ext uri="{FF2B5EF4-FFF2-40B4-BE49-F238E27FC236}">
                <a16:creationId xmlns:a16="http://schemas.microsoft.com/office/drawing/2014/main" id="{77E54CE1-3C59-473B-BB61-E1EF9D93A51F}"/>
              </a:ext>
            </a:extLst>
          </p:cNvPr>
          <p:cNvPicPr>
            <a:picLocks noChangeAspect="1"/>
          </p:cNvPicPr>
          <p:nvPr/>
        </p:nvPicPr>
        <p:blipFill>
          <a:blip r:embed="rId9"/>
          <a:stretch>
            <a:fillRect/>
          </a:stretch>
        </p:blipFill>
        <p:spPr>
          <a:xfrm>
            <a:off x="6340463" y="-9330"/>
            <a:ext cx="2799184" cy="726038"/>
          </a:xfrm>
          <a:prstGeom prst="rect">
            <a:avLst/>
          </a:prstGeom>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7"/>
          <p:cNvSpPr txBox="1">
            <a:spLocks noGrp="1"/>
          </p:cNvSpPr>
          <p:nvPr>
            <p:ph type="title"/>
          </p:nvPr>
        </p:nvSpPr>
        <p:spPr>
          <a:xfrm>
            <a:off x="178564" y="214290"/>
            <a:ext cx="5036378" cy="609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i="1">
                <a:solidFill>
                  <a:srgbClr val="00B050"/>
                </a:solidFill>
                <a:latin typeface="Cambria"/>
                <a:ea typeface="Cambria"/>
                <a:cs typeface="Cambria"/>
                <a:sym typeface="Cambria"/>
              </a:rPr>
              <a:t>Our Major Clients </a:t>
            </a:r>
            <a:endParaRPr>
              <a:latin typeface="Cambria"/>
              <a:ea typeface="Cambria"/>
              <a:cs typeface="Cambria"/>
              <a:sym typeface="Cambria"/>
            </a:endParaRPr>
          </a:p>
        </p:txBody>
      </p:sp>
      <p:sp>
        <p:nvSpPr>
          <p:cNvPr id="382" name="Google Shape;382;p3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24</a:t>
            </a:fld>
            <a:endParaRPr/>
          </a:p>
        </p:txBody>
      </p:sp>
      <p:sp>
        <p:nvSpPr>
          <p:cNvPr id="383" name="Google Shape;383;p37" descr="Image result for mi logo"/>
          <p:cNvSpPr/>
          <p:nvPr/>
        </p:nvSpPr>
        <p:spPr>
          <a:xfrm>
            <a:off x="117475" y="-144463"/>
            <a:ext cx="2286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pic>
        <p:nvPicPr>
          <p:cNvPr id="384" name="Google Shape;384;p37" descr="Image result for xiaomi Logo"/>
          <p:cNvPicPr preferRelativeResize="0"/>
          <p:nvPr/>
        </p:nvPicPr>
        <p:blipFill rotWithShape="1">
          <a:blip r:embed="rId3">
            <a:alphaModFix/>
          </a:blip>
          <a:srcRect/>
          <a:stretch/>
        </p:blipFill>
        <p:spPr>
          <a:xfrm>
            <a:off x="2214563" y="3286125"/>
            <a:ext cx="1571625" cy="677863"/>
          </a:xfrm>
          <a:prstGeom prst="rect">
            <a:avLst/>
          </a:prstGeom>
          <a:noFill/>
          <a:ln>
            <a:noFill/>
          </a:ln>
        </p:spPr>
      </p:pic>
      <p:pic>
        <p:nvPicPr>
          <p:cNvPr id="386" name="Google Shape;386;p37" descr="Apotex.png"/>
          <p:cNvPicPr preferRelativeResize="0"/>
          <p:nvPr/>
        </p:nvPicPr>
        <p:blipFill rotWithShape="1">
          <a:blip r:embed="rId4">
            <a:alphaModFix/>
          </a:blip>
          <a:srcRect/>
          <a:stretch/>
        </p:blipFill>
        <p:spPr>
          <a:xfrm>
            <a:off x="2482850" y="5143500"/>
            <a:ext cx="1381125" cy="1143000"/>
          </a:xfrm>
          <a:prstGeom prst="rect">
            <a:avLst/>
          </a:prstGeom>
          <a:noFill/>
          <a:ln>
            <a:noFill/>
          </a:ln>
        </p:spPr>
      </p:pic>
      <p:pic>
        <p:nvPicPr>
          <p:cNvPr id="387" name="Google Shape;387;p37" descr="TPV Tech.jpg"/>
          <p:cNvPicPr preferRelativeResize="0"/>
          <p:nvPr/>
        </p:nvPicPr>
        <p:blipFill rotWithShape="1">
          <a:blip r:embed="rId5">
            <a:alphaModFix/>
          </a:blip>
          <a:srcRect/>
          <a:stretch/>
        </p:blipFill>
        <p:spPr>
          <a:xfrm>
            <a:off x="4518025" y="5143500"/>
            <a:ext cx="1509713" cy="1208088"/>
          </a:xfrm>
          <a:prstGeom prst="rect">
            <a:avLst/>
          </a:prstGeom>
          <a:noFill/>
          <a:ln>
            <a:noFill/>
          </a:ln>
        </p:spPr>
      </p:pic>
      <p:pic>
        <p:nvPicPr>
          <p:cNvPr id="388" name="Google Shape;388;p37" descr="TUV rheinland.png"/>
          <p:cNvPicPr preferRelativeResize="0"/>
          <p:nvPr/>
        </p:nvPicPr>
        <p:blipFill rotWithShape="1">
          <a:blip r:embed="rId6">
            <a:alphaModFix/>
          </a:blip>
          <a:srcRect/>
          <a:stretch/>
        </p:blipFill>
        <p:spPr>
          <a:xfrm>
            <a:off x="6715125" y="1285875"/>
            <a:ext cx="1393825" cy="1089025"/>
          </a:xfrm>
          <a:prstGeom prst="rect">
            <a:avLst/>
          </a:prstGeom>
          <a:noFill/>
          <a:ln>
            <a:noFill/>
          </a:ln>
        </p:spPr>
      </p:pic>
      <p:pic>
        <p:nvPicPr>
          <p:cNvPr id="389" name="Google Shape;389;p37" descr="festo.png"/>
          <p:cNvPicPr preferRelativeResize="0"/>
          <p:nvPr/>
        </p:nvPicPr>
        <p:blipFill rotWithShape="1">
          <a:blip r:embed="rId7">
            <a:alphaModFix/>
          </a:blip>
          <a:srcRect/>
          <a:stretch/>
        </p:blipFill>
        <p:spPr>
          <a:xfrm>
            <a:off x="6661150" y="5072063"/>
            <a:ext cx="1625600" cy="1052512"/>
          </a:xfrm>
          <a:prstGeom prst="rect">
            <a:avLst/>
          </a:prstGeom>
          <a:noFill/>
          <a:ln>
            <a:noFill/>
          </a:ln>
        </p:spPr>
      </p:pic>
      <p:pic>
        <p:nvPicPr>
          <p:cNvPr id="390" name="Google Shape;390;p37" descr="sharp.gif"/>
          <p:cNvPicPr preferRelativeResize="0"/>
          <p:nvPr/>
        </p:nvPicPr>
        <p:blipFill rotWithShape="1">
          <a:blip r:embed="rId8">
            <a:alphaModFix/>
          </a:blip>
          <a:srcRect/>
          <a:stretch/>
        </p:blipFill>
        <p:spPr>
          <a:xfrm>
            <a:off x="6715125" y="2857500"/>
            <a:ext cx="1500188" cy="1428750"/>
          </a:xfrm>
          <a:prstGeom prst="rect">
            <a:avLst/>
          </a:prstGeom>
          <a:noFill/>
          <a:ln>
            <a:noFill/>
          </a:ln>
        </p:spPr>
      </p:pic>
      <p:pic>
        <p:nvPicPr>
          <p:cNvPr id="391" name="Google Shape;391;p37" descr="source-one.png"/>
          <p:cNvPicPr preferRelativeResize="0"/>
          <p:nvPr/>
        </p:nvPicPr>
        <p:blipFill rotWithShape="1">
          <a:blip r:embed="rId9">
            <a:alphaModFix/>
          </a:blip>
          <a:srcRect/>
          <a:stretch/>
        </p:blipFill>
        <p:spPr>
          <a:xfrm>
            <a:off x="285750" y="5143500"/>
            <a:ext cx="1500188" cy="1204913"/>
          </a:xfrm>
          <a:prstGeom prst="rect">
            <a:avLst/>
          </a:prstGeom>
          <a:noFill/>
          <a:ln>
            <a:noFill/>
          </a:ln>
        </p:spPr>
      </p:pic>
      <p:pic>
        <p:nvPicPr>
          <p:cNvPr id="392" name="Google Shape;392;p37" descr="Tata Consulting.png"/>
          <p:cNvPicPr preferRelativeResize="0"/>
          <p:nvPr/>
        </p:nvPicPr>
        <p:blipFill rotWithShape="1">
          <a:blip r:embed="rId10">
            <a:alphaModFix/>
          </a:blip>
          <a:srcRect/>
          <a:stretch/>
        </p:blipFill>
        <p:spPr>
          <a:xfrm>
            <a:off x="285750" y="1285875"/>
            <a:ext cx="1509713" cy="1325563"/>
          </a:xfrm>
          <a:prstGeom prst="rect">
            <a:avLst/>
          </a:prstGeom>
          <a:noFill/>
          <a:ln>
            <a:noFill/>
          </a:ln>
        </p:spPr>
      </p:pic>
      <p:pic>
        <p:nvPicPr>
          <p:cNvPr id="393" name="Google Shape;393;p37" descr="Tele DNA.jpg"/>
          <p:cNvPicPr preferRelativeResize="0"/>
          <p:nvPr/>
        </p:nvPicPr>
        <p:blipFill rotWithShape="1">
          <a:blip r:embed="rId11">
            <a:alphaModFix/>
          </a:blip>
          <a:srcRect/>
          <a:stretch/>
        </p:blipFill>
        <p:spPr>
          <a:xfrm>
            <a:off x="2214563" y="1069975"/>
            <a:ext cx="1597025" cy="1787525"/>
          </a:xfrm>
          <a:prstGeom prst="rect">
            <a:avLst/>
          </a:prstGeom>
          <a:noFill/>
          <a:ln>
            <a:noFill/>
          </a:ln>
        </p:spPr>
      </p:pic>
      <p:pic>
        <p:nvPicPr>
          <p:cNvPr id="394" name="Google Shape;394;p37" descr="Schneider Electric.png"/>
          <p:cNvPicPr preferRelativeResize="0"/>
          <p:nvPr/>
        </p:nvPicPr>
        <p:blipFill rotWithShape="1">
          <a:blip r:embed="rId12">
            <a:alphaModFix/>
          </a:blip>
          <a:srcRect/>
          <a:stretch/>
        </p:blipFill>
        <p:spPr>
          <a:xfrm>
            <a:off x="4518025" y="2857500"/>
            <a:ext cx="1509713" cy="1428750"/>
          </a:xfrm>
          <a:prstGeom prst="rect">
            <a:avLst/>
          </a:prstGeom>
          <a:noFill/>
          <a:ln>
            <a:noFill/>
          </a:ln>
        </p:spPr>
      </p:pic>
      <p:pic>
        <p:nvPicPr>
          <p:cNvPr id="395" name="Google Shape;395;p37" descr="Airbus.jpg"/>
          <p:cNvPicPr preferRelativeResize="0"/>
          <p:nvPr/>
        </p:nvPicPr>
        <p:blipFill rotWithShape="1">
          <a:blip r:embed="rId13">
            <a:alphaModFix/>
          </a:blip>
          <a:srcRect/>
          <a:stretch/>
        </p:blipFill>
        <p:spPr>
          <a:xfrm>
            <a:off x="4214813" y="1285875"/>
            <a:ext cx="1812925" cy="1325563"/>
          </a:xfrm>
          <a:prstGeom prst="rect">
            <a:avLst/>
          </a:prstGeom>
          <a:noFill/>
          <a:ln>
            <a:noFill/>
          </a:ln>
        </p:spPr>
      </p:pic>
      <p:pic>
        <p:nvPicPr>
          <p:cNvPr id="396" name="Google Shape;396;p37" descr="download.jpg"/>
          <p:cNvPicPr preferRelativeResize="0"/>
          <p:nvPr/>
        </p:nvPicPr>
        <p:blipFill rotWithShape="1">
          <a:blip r:embed="rId14">
            <a:alphaModFix/>
          </a:blip>
          <a:srcRect/>
          <a:stretch/>
        </p:blipFill>
        <p:spPr>
          <a:xfrm>
            <a:off x="285750" y="2857500"/>
            <a:ext cx="1509713" cy="1428750"/>
          </a:xfrm>
          <a:prstGeom prst="rect">
            <a:avLst/>
          </a:prstGeom>
          <a:noFill/>
          <a:ln>
            <a:noFill/>
          </a:ln>
        </p:spPr>
      </p:pic>
      <p:pic>
        <p:nvPicPr>
          <p:cNvPr id="2" name="Picture 1">
            <a:extLst>
              <a:ext uri="{FF2B5EF4-FFF2-40B4-BE49-F238E27FC236}">
                <a16:creationId xmlns:a16="http://schemas.microsoft.com/office/drawing/2014/main" id="{A3C63E9E-0A5A-439B-BC18-AF4029353A74}"/>
              </a:ext>
            </a:extLst>
          </p:cNvPr>
          <p:cNvPicPr>
            <a:picLocks noChangeAspect="1"/>
          </p:cNvPicPr>
          <p:nvPr/>
        </p:nvPicPr>
        <p:blipFill>
          <a:blip r:embed="rId15"/>
          <a:stretch>
            <a:fillRect/>
          </a:stretch>
        </p:blipFill>
        <p:spPr>
          <a:xfrm>
            <a:off x="6340463" y="-9330"/>
            <a:ext cx="2799184" cy="726038"/>
          </a:xfrm>
          <a:prstGeom prst="rect">
            <a:avLst/>
          </a:prstGeom>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Google Shape;401;p38"/>
          <p:cNvPicPr preferRelativeResize="0"/>
          <p:nvPr/>
        </p:nvPicPr>
        <p:blipFill rotWithShape="1">
          <a:blip r:embed="rId3">
            <a:alphaModFix/>
          </a:blip>
          <a:srcRect/>
          <a:stretch/>
        </p:blipFill>
        <p:spPr>
          <a:xfrm>
            <a:off x="5681663" y="1209675"/>
            <a:ext cx="3336925" cy="4576763"/>
          </a:xfrm>
          <a:prstGeom prst="rect">
            <a:avLst/>
          </a:prstGeom>
          <a:noFill/>
          <a:ln>
            <a:noFill/>
          </a:ln>
        </p:spPr>
      </p:pic>
      <p:sp>
        <p:nvSpPr>
          <p:cNvPr id="403" name="Google Shape;403;p38"/>
          <p:cNvSpPr txBox="1"/>
          <p:nvPr/>
        </p:nvSpPr>
        <p:spPr>
          <a:xfrm>
            <a:off x="124983" y="714357"/>
            <a:ext cx="5375711" cy="600164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i="1">
                <a:solidFill>
                  <a:srgbClr val="00B050"/>
                </a:solidFill>
                <a:latin typeface="Cambria"/>
                <a:ea typeface="Cambria"/>
                <a:cs typeface="Cambria"/>
                <a:sym typeface="Cambria"/>
              </a:rPr>
              <a:t>Contact  Us </a:t>
            </a:r>
            <a:endParaRPr sz="3600">
              <a:solidFill>
                <a:schemeClr val="dk1"/>
              </a:solidFill>
              <a:latin typeface="Cambria"/>
              <a:ea typeface="Cambria"/>
              <a:cs typeface="Cambria"/>
              <a:sym typeface="Cambria"/>
            </a:endParaRPr>
          </a:p>
          <a:p>
            <a:pPr marL="0" marR="0" lvl="0" indent="0" algn="ctr" rtl="0">
              <a:spcBef>
                <a:spcPts val="0"/>
              </a:spcBef>
              <a:spcAft>
                <a:spcPts val="0"/>
              </a:spcAft>
              <a:buNone/>
            </a:pPr>
            <a:endParaRPr sz="2400">
              <a:solidFill>
                <a:srgbClr val="C00000"/>
              </a:solidFill>
              <a:latin typeface="Cambria"/>
              <a:ea typeface="Cambria"/>
              <a:cs typeface="Cambria"/>
              <a:sym typeface="Cambria"/>
            </a:endParaRPr>
          </a:p>
          <a:p>
            <a:pPr marL="0" marR="0" lvl="0" indent="0" algn="ctr" rtl="0">
              <a:spcBef>
                <a:spcPts val="0"/>
              </a:spcBef>
              <a:spcAft>
                <a:spcPts val="0"/>
              </a:spcAft>
              <a:buNone/>
            </a:pPr>
            <a:endParaRPr sz="2400">
              <a:solidFill>
                <a:srgbClr val="C00000"/>
              </a:solidFill>
              <a:latin typeface="Cambria"/>
              <a:ea typeface="Cambria"/>
              <a:cs typeface="Cambria"/>
              <a:sym typeface="Cambria"/>
            </a:endParaRPr>
          </a:p>
          <a:p>
            <a:pPr marL="0" marR="0" lvl="0" indent="0" algn="ctr" rtl="0">
              <a:spcBef>
                <a:spcPts val="0"/>
              </a:spcBef>
              <a:spcAft>
                <a:spcPts val="0"/>
              </a:spcAft>
              <a:buNone/>
            </a:pPr>
            <a:endParaRPr sz="2400">
              <a:solidFill>
                <a:srgbClr val="C00000"/>
              </a:solidFill>
              <a:latin typeface="Cambria"/>
              <a:ea typeface="Cambria"/>
              <a:cs typeface="Cambria"/>
              <a:sym typeface="Cambria"/>
            </a:endParaRPr>
          </a:p>
          <a:p>
            <a:pPr marL="0" marR="0" lvl="0" indent="0" algn="ctr" rtl="0">
              <a:spcBef>
                <a:spcPts val="0"/>
              </a:spcBef>
              <a:spcAft>
                <a:spcPts val="0"/>
              </a:spcAft>
              <a:buNone/>
            </a:pPr>
            <a:endParaRPr sz="2400">
              <a:solidFill>
                <a:srgbClr val="C00000"/>
              </a:solidFill>
              <a:latin typeface="Cambria"/>
              <a:ea typeface="Cambria"/>
              <a:cs typeface="Cambria"/>
              <a:sym typeface="Cambria"/>
            </a:endParaRPr>
          </a:p>
          <a:p>
            <a:pPr marL="0" marR="0" lvl="0" indent="0" algn="ctr" rtl="0">
              <a:spcBef>
                <a:spcPts val="0"/>
              </a:spcBef>
              <a:spcAft>
                <a:spcPts val="0"/>
              </a:spcAft>
              <a:buNone/>
            </a:pPr>
            <a:endParaRPr sz="2400">
              <a:solidFill>
                <a:srgbClr val="C00000"/>
              </a:solidFill>
              <a:latin typeface="Cambria"/>
              <a:ea typeface="Cambria"/>
              <a:cs typeface="Cambria"/>
              <a:sym typeface="Cambria"/>
            </a:endParaRPr>
          </a:p>
          <a:p>
            <a:pPr marL="0" marR="0" lvl="0" indent="0" algn="ctr" rtl="0">
              <a:spcBef>
                <a:spcPts val="0"/>
              </a:spcBef>
              <a:spcAft>
                <a:spcPts val="0"/>
              </a:spcAft>
              <a:buNone/>
            </a:pPr>
            <a:endParaRPr sz="2400">
              <a:solidFill>
                <a:srgbClr val="C00000"/>
              </a:solidFill>
              <a:latin typeface="Cambria"/>
              <a:ea typeface="Cambria"/>
              <a:cs typeface="Cambria"/>
              <a:sym typeface="Cambria"/>
            </a:endParaRPr>
          </a:p>
          <a:p>
            <a:pPr marL="0" marR="0" lvl="0" indent="0" algn="ctr" rtl="0">
              <a:spcBef>
                <a:spcPts val="0"/>
              </a:spcBef>
              <a:spcAft>
                <a:spcPts val="0"/>
              </a:spcAft>
              <a:buNone/>
            </a:pPr>
            <a:endParaRPr sz="2400">
              <a:solidFill>
                <a:srgbClr val="3F3F3F"/>
              </a:solidFill>
              <a:latin typeface="Cambria"/>
              <a:ea typeface="Cambria"/>
              <a:cs typeface="Cambria"/>
              <a:sym typeface="Cambria"/>
            </a:endParaRPr>
          </a:p>
          <a:p>
            <a:pPr marL="0" marR="0" lvl="0" indent="0" algn="ctr" rtl="0">
              <a:spcBef>
                <a:spcPts val="0"/>
              </a:spcBef>
              <a:spcAft>
                <a:spcPts val="0"/>
              </a:spcAft>
              <a:buNone/>
            </a:pPr>
            <a:endParaRPr sz="2400">
              <a:solidFill>
                <a:srgbClr val="3F3F3F"/>
              </a:solidFill>
              <a:latin typeface="Cambria"/>
              <a:ea typeface="Cambria"/>
              <a:cs typeface="Cambria"/>
              <a:sym typeface="Cambria"/>
            </a:endParaRPr>
          </a:p>
          <a:p>
            <a:pPr marL="0" marR="0" lvl="0" indent="0" algn="ctr" rtl="0">
              <a:spcBef>
                <a:spcPts val="0"/>
              </a:spcBef>
              <a:spcAft>
                <a:spcPts val="0"/>
              </a:spcAft>
              <a:buNone/>
            </a:pPr>
            <a:endParaRPr sz="2400">
              <a:solidFill>
                <a:srgbClr val="3F3F3F"/>
              </a:solidFill>
              <a:latin typeface="Cambria"/>
              <a:ea typeface="Cambria"/>
              <a:cs typeface="Cambria"/>
              <a:sym typeface="Cambria"/>
            </a:endParaRPr>
          </a:p>
          <a:p>
            <a:pPr marL="0" marR="0" lvl="0" indent="0" algn="ctr" rtl="0">
              <a:spcBef>
                <a:spcPts val="0"/>
              </a:spcBef>
              <a:spcAft>
                <a:spcPts val="0"/>
              </a:spcAft>
              <a:buNone/>
            </a:pPr>
            <a:endParaRPr sz="2400" i="1">
              <a:solidFill>
                <a:srgbClr val="3F3F3F"/>
              </a:solidFill>
              <a:latin typeface="Cambria"/>
              <a:ea typeface="Cambria"/>
              <a:cs typeface="Cambria"/>
              <a:sym typeface="Cambria"/>
            </a:endParaRPr>
          </a:p>
          <a:p>
            <a:pPr marL="0" marR="0" lvl="0" indent="0" algn="ctr" rtl="0">
              <a:spcBef>
                <a:spcPts val="0"/>
              </a:spcBef>
              <a:spcAft>
                <a:spcPts val="0"/>
              </a:spcAft>
              <a:buNone/>
            </a:pPr>
            <a:endParaRPr sz="2400" i="1">
              <a:solidFill>
                <a:srgbClr val="3F3F3F"/>
              </a:solidFill>
              <a:latin typeface="Cambria"/>
              <a:ea typeface="Cambria"/>
              <a:cs typeface="Cambria"/>
              <a:sym typeface="Cambria"/>
            </a:endParaRPr>
          </a:p>
          <a:p>
            <a:pPr marL="0" marR="0" lvl="0" indent="0" algn="ctr" rtl="0">
              <a:spcBef>
                <a:spcPts val="0"/>
              </a:spcBef>
              <a:spcAft>
                <a:spcPts val="0"/>
              </a:spcAft>
              <a:buNone/>
            </a:pPr>
            <a:endParaRPr sz="2400" i="1">
              <a:solidFill>
                <a:srgbClr val="3F3F3F"/>
              </a:solidFill>
              <a:latin typeface="Cambria"/>
              <a:ea typeface="Cambria"/>
              <a:cs typeface="Cambria"/>
              <a:sym typeface="Cambria"/>
            </a:endParaRPr>
          </a:p>
          <a:p>
            <a:pPr marL="0" marR="0" lvl="0" indent="0" algn="ctr" rtl="0">
              <a:spcBef>
                <a:spcPts val="0"/>
              </a:spcBef>
              <a:spcAft>
                <a:spcPts val="0"/>
              </a:spcAft>
              <a:buNone/>
            </a:pPr>
            <a:r>
              <a:rPr lang="en-US" sz="1800" i="1">
                <a:solidFill>
                  <a:srgbClr val="3F3F3F"/>
                </a:solidFill>
                <a:latin typeface="Cambria"/>
                <a:ea typeface="Cambria"/>
                <a:cs typeface="Cambria"/>
                <a:sym typeface="Cambria"/>
              </a:rPr>
              <a:t>For more information visit our website  </a:t>
            </a:r>
            <a:r>
              <a:rPr lang="en-US" sz="1800" i="1" u="sng">
                <a:solidFill>
                  <a:schemeClr val="hlink"/>
                </a:solidFill>
                <a:latin typeface="Cambria"/>
                <a:ea typeface="Cambria"/>
                <a:cs typeface="Cambria"/>
                <a:sym typeface="Cambria"/>
                <a:hlinkClick r:id="rId4"/>
              </a:rPr>
              <a:t>www.ewardd.com</a:t>
            </a:r>
            <a:endParaRPr sz="1800" i="1">
              <a:solidFill>
                <a:srgbClr val="3F3F3F"/>
              </a:solidFill>
              <a:latin typeface="Cambria"/>
              <a:ea typeface="Cambria"/>
              <a:cs typeface="Cambria"/>
              <a:sym typeface="Cambria"/>
            </a:endParaRPr>
          </a:p>
          <a:p>
            <a:pPr marL="0" marR="0" lvl="0" indent="0" algn="ctr" rtl="0">
              <a:spcBef>
                <a:spcPts val="0"/>
              </a:spcBef>
              <a:spcAft>
                <a:spcPts val="0"/>
              </a:spcAft>
              <a:buNone/>
            </a:pPr>
            <a:endParaRPr sz="2400">
              <a:solidFill>
                <a:srgbClr val="3F3F3F"/>
              </a:solidFill>
              <a:latin typeface="Cambria"/>
              <a:ea typeface="Cambria"/>
              <a:cs typeface="Cambria"/>
              <a:sym typeface="Cambria"/>
            </a:endParaRPr>
          </a:p>
        </p:txBody>
      </p:sp>
      <p:graphicFrame>
        <p:nvGraphicFramePr>
          <p:cNvPr id="404" name="Google Shape;404;p38"/>
          <p:cNvGraphicFramePr/>
          <p:nvPr/>
        </p:nvGraphicFramePr>
        <p:xfrm>
          <a:off x="125413" y="1785938"/>
          <a:ext cx="5375725" cy="3534875"/>
        </p:xfrm>
        <a:graphic>
          <a:graphicData uri="http://schemas.openxmlformats.org/drawingml/2006/table">
            <a:tbl>
              <a:tblPr firstRow="1" firstCol="1" bandRow="1">
                <a:noFill/>
                <a:tableStyleId>{D72B38E2-D5C4-4CB1-8120-CF7E93CC883F}</a:tableStyleId>
              </a:tblPr>
              <a:tblGrid>
                <a:gridCol w="972400">
                  <a:extLst>
                    <a:ext uri="{9D8B030D-6E8A-4147-A177-3AD203B41FA5}">
                      <a16:colId xmlns:a16="http://schemas.microsoft.com/office/drawing/2014/main" val="20000"/>
                    </a:ext>
                  </a:extLst>
                </a:gridCol>
                <a:gridCol w="1321000">
                  <a:extLst>
                    <a:ext uri="{9D8B030D-6E8A-4147-A177-3AD203B41FA5}">
                      <a16:colId xmlns:a16="http://schemas.microsoft.com/office/drawing/2014/main" val="20001"/>
                    </a:ext>
                  </a:extLst>
                </a:gridCol>
                <a:gridCol w="1141625">
                  <a:extLst>
                    <a:ext uri="{9D8B030D-6E8A-4147-A177-3AD203B41FA5}">
                      <a16:colId xmlns:a16="http://schemas.microsoft.com/office/drawing/2014/main" val="20002"/>
                    </a:ext>
                  </a:extLst>
                </a:gridCol>
                <a:gridCol w="1940700">
                  <a:extLst>
                    <a:ext uri="{9D8B030D-6E8A-4147-A177-3AD203B41FA5}">
                      <a16:colId xmlns:a16="http://schemas.microsoft.com/office/drawing/2014/main" val="20003"/>
                    </a:ext>
                  </a:extLst>
                </a:gridCol>
              </a:tblGrid>
              <a:tr h="785825">
                <a:tc>
                  <a:txBody>
                    <a:bodyPr/>
                    <a:lstStyle/>
                    <a:p>
                      <a:pPr marL="0" marR="0" lvl="0" indent="0" algn="ctr" rtl="0">
                        <a:lnSpc>
                          <a:spcPct val="115000"/>
                        </a:lnSpc>
                        <a:spcBef>
                          <a:spcPts val="0"/>
                        </a:spcBef>
                        <a:spcAft>
                          <a:spcPts val="0"/>
                        </a:spcAft>
                        <a:buNone/>
                      </a:pPr>
                      <a:endParaRPr sz="1300" u="none" strike="noStrike" cap="none">
                        <a:solidFill>
                          <a:schemeClr val="lt1"/>
                        </a:solidFill>
                        <a:latin typeface="Cambria"/>
                        <a:ea typeface="Cambria"/>
                        <a:cs typeface="Cambria"/>
                        <a:sym typeface="Cambria"/>
                      </a:endParaRPr>
                    </a:p>
                    <a:p>
                      <a:pPr marL="0" marR="0" lvl="0" indent="0" algn="ctr" rtl="0">
                        <a:lnSpc>
                          <a:spcPct val="115000"/>
                        </a:lnSpc>
                        <a:spcBef>
                          <a:spcPts val="1000"/>
                        </a:spcBef>
                        <a:spcAft>
                          <a:spcPts val="0"/>
                        </a:spcAft>
                        <a:buNone/>
                      </a:pPr>
                      <a:r>
                        <a:rPr lang="en-US" sz="1300" u="none" strike="noStrike" cap="none" dirty="0">
                          <a:solidFill>
                            <a:schemeClr val="lt1"/>
                          </a:solidFill>
                          <a:latin typeface="Cambria"/>
                          <a:ea typeface="Cambria"/>
                          <a:cs typeface="Cambria"/>
                          <a:sym typeface="Cambria"/>
                        </a:rPr>
                        <a:t>NAME</a:t>
                      </a:r>
                      <a:endParaRPr sz="1300" b="1" u="none" strike="noStrike" cap="none">
                        <a:solidFill>
                          <a:schemeClr val="lt1"/>
                        </a:solidFill>
                        <a:latin typeface="Cambria"/>
                        <a:ea typeface="Cambria"/>
                        <a:cs typeface="Cambria"/>
                        <a:sym typeface="Cambria"/>
                      </a:endParaRPr>
                    </a:p>
                  </a:txBody>
                  <a:tcPr marL="50200" marR="502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None/>
                      </a:pPr>
                      <a:endParaRPr sz="1300" u="none" strike="noStrike" cap="none">
                        <a:latin typeface="Cambria"/>
                        <a:ea typeface="Cambria"/>
                        <a:cs typeface="Cambria"/>
                        <a:sym typeface="Cambria"/>
                      </a:endParaRPr>
                    </a:p>
                    <a:p>
                      <a:pPr marL="0" marR="0" lvl="0" indent="0" algn="ctr" rtl="0">
                        <a:lnSpc>
                          <a:spcPct val="115000"/>
                        </a:lnSpc>
                        <a:spcBef>
                          <a:spcPts val="1000"/>
                        </a:spcBef>
                        <a:spcAft>
                          <a:spcPts val="0"/>
                        </a:spcAft>
                        <a:buNone/>
                      </a:pPr>
                      <a:r>
                        <a:rPr lang="en-US" sz="1300" u="none" strike="noStrike" cap="none">
                          <a:latin typeface="Cambria"/>
                          <a:ea typeface="Cambria"/>
                          <a:cs typeface="Cambria"/>
                          <a:sym typeface="Cambria"/>
                        </a:rPr>
                        <a:t>DESIGNATION</a:t>
                      </a:r>
                      <a:endParaRPr sz="1300" b="1" u="none" strike="noStrike" cap="none">
                        <a:latin typeface="Cambria"/>
                        <a:ea typeface="Cambria"/>
                        <a:cs typeface="Cambria"/>
                        <a:sym typeface="Cambria"/>
                      </a:endParaRPr>
                    </a:p>
                  </a:txBody>
                  <a:tcPr marL="50200" marR="502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None/>
                      </a:pPr>
                      <a:endParaRPr sz="1300" u="none" strike="noStrike" cap="none">
                        <a:latin typeface="Cambria"/>
                        <a:ea typeface="Cambria"/>
                        <a:cs typeface="Cambria"/>
                        <a:sym typeface="Cambria"/>
                      </a:endParaRPr>
                    </a:p>
                    <a:p>
                      <a:pPr marL="0" marR="0" lvl="0" indent="0" algn="ctr" rtl="0">
                        <a:lnSpc>
                          <a:spcPct val="115000"/>
                        </a:lnSpc>
                        <a:spcBef>
                          <a:spcPts val="1000"/>
                        </a:spcBef>
                        <a:spcAft>
                          <a:spcPts val="0"/>
                        </a:spcAft>
                        <a:buNone/>
                      </a:pPr>
                      <a:r>
                        <a:rPr lang="en-US" sz="1300" u="none" strike="noStrike" cap="none">
                          <a:latin typeface="Cambria"/>
                          <a:ea typeface="Cambria"/>
                          <a:cs typeface="Cambria"/>
                          <a:sym typeface="Cambria"/>
                        </a:rPr>
                        <a:t>MOBILE NO</a:t>
                      </a:r>
                      <a:endParaRPr sz="1300" b="1" u="none" strike="noStrike" cap="none">
                        <a:latin typeface="Cambria"/>
                        <a:ea typeface="Cambria"/>
                        <a:cs typeface="Cambria"/>
                        <a:sym typeface="Cambria"/>
                      </a:endParaRPr>
                    </a:p>
                  </a:txBody>
                  <a:tcPr marL="50200" marR="502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None/>
                      </a:pPr>
                      <a:endParaRPr sz="1300" u="none" strike="noStrike" cap="none">
                        <a:latin typeface="Cambria"/>
                        <a:ea typeface="Cambria"/>
                        <a:cs typeface="Cambria"/>
                        <a:sym typeface="Cambria"/>
                      </a:endParaRPr>
                    </a:p>
                    <a:p>
                      <a:pPr marL="0" marR="0" lvl="0" indent="0" algn="ctr" rtl="0">
                        <a:lnSpc>
                          <a:spcPct val="115000"/>
                        </a:lnSpc>
                        <a:spcBef>
                          <a:spcPts val="1000"/>
                        </a:spcBef>
                        <a:spcAft>
                          <a:spcPts val="0"/>
                        </a:spcAft>
                        <a:buNone/>
                      </a:pPr>
                      <a:r>
                        <a:rPr lang="en-US" sz="1300" u="none" strike="noStrike" cap="none">
                          <a:latin typeface="Cambria"/>
                          <a:ea typeface="Cambria"/>
                          <a:cs typeface="Cambria"/>
                          <a:sym typeface="Cambria"/>
                        </a:rPr>
                        <a:t>EMAIL ID</a:t>
                      </a:r>
                      <a:endParaRPr sz="1300" b="1" u="none" strike="noStrike" cap="none">
                        <a:latin typeface="Cambria"/>
                        <a:ea typeface="Cambria"/>
                        <a:cs typeface="Cambria"/>
                        <a:sym typeface="Cambria"/>
                      </a:endParaRPr>
                    </a:p>
                  </a:txBody>
                  <a:tcPr marL="50200" marR="502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1009500">
                <a:tc>
                  <a:txBody>
                    <a:bodyPr/>
                    <a:lstStyle/>
                    <a:p>
                      <a:pPr marL="0" marR="0" lvl="0" indent="0" algn="ctr" rtl="0">
                        <a:lnSpc>
                          <a:spcPct val="115000"/>
                        </a:lnSpc>
                        <a:spcBef>
                          <a:spcPts val="0"/>
                        </a:spcBef>
                        <a:spcAft>
                          <a:spcPts val="0"/>
                        </a:spcAft>
                        <a:buNone/>
                      </a:pPr>
                      <a:r>
                        <a:rPr lang="en-US" sz="1300" u="none" strike="noStrike" cap="none">
                          <a:latin typeface="Cambria"/>
                          <a:ea typeface="Cambria"/>
                          <a:cs typeface="Cambria"/>
                          <a:sym typeface="Cambria"/>
                        </a:rPr>
                        <a:t>Asif Pasha</a:t>
                      </a:r>
                      <a:endParaRPr sz="1300" b="0" u="none" strike="noStrike" cap="none">
                        <a:latin typeface="Cambria"/>
                        <a:ea typeface="Cambria"/>
                        <a:cs typeface="Cambria"/>
                        <a:sym typeface="Cambria"/>
                      </a:endParaRPr>
                    </a:p>
                  </a:txBody>
                  <a:tcPr marL="50200" marR="502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None/>
                      </a:pPr>
                      <a:r>
                        <a:rPr lang="en-US" sz="1300" b="0" u="none" strike="noStrike" cap="none">
                          <a:latin typeface="Cambria"/>
                          <a:ea typeface="Cambria"/>
                          <a:cs typeface="Cambria"/>
                          <a:sym typeface="Cambria"/>
                        </a:rPr>
                        <a:t>Founder </a:t>
                      </a:r>
                      <a:endParaRPr/>
                    </a:p>
                    <a:p>
                      <a:pPr marL="0" marR="0" lvl="0" indent="0" algn="ctr" rtl="0">
                        <a:lnSpc>
                          <a:spcPct val="115000"/>
                        </a:lnSpc>
                        <a:spcBef>
                          <a:spcPts val="1000"/>
                        </a:spcBef>
                        <a:spcAft>
                          <a:spcPts val="0"/>
                        </a:spcAft>
                        <a:buNone/>
                      </a:pPr>
                      <a:r>
                        <a:rPr lang="en-US" sz="1300" b="0" u="none" strike="noStrike" cap="none">
                          <a:latin typeface="Cambria"/>
                          <a:ea typeface="Cambria"/>
                          <a:cs typeface="Cambria"/>
                          <a:sym typeface="Cambria"/>
                        </a:rPr>
                        <a:t>&amp; MD</a:t>
                      </a:r>
                      <a:endParaRPr sz="1300" b="0" u="none" strike="noStrike" cap="none">
                        <a:latin typeface="Cambria"/>
                        <a:ea typeface="Cambria"/>
                        <a:cs typeface="Cambria"/>
                        <a:sym typeface="Cambria"/>
                      </a:endParaRPr>
                    </a:p>
                  </a:txBody>
                  <a:tcPr marL="50200" marR="502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None/>
                      </a:pPr>
                      <a:r>
                        <a:rPr lang="en-US" sz="1300" b="0" u="none" strike="noStrike" cap="none">
                          <a:latin typeface="Cambria"/>
                          <a:ea typeface="Cambria"/>
                          <a:cs typeface="Cambria"/>
                          <a:sym typeface="Cambria"/>
                        </a:rPr>
                        <a:t>9880884166             </a:t>
                      </a:r>
                      <a:endParaRPr sz="1300" b="0" u="none" strike="noStrike" cap="none">
                        <a:latin typeface="Cambria"/>
                        <a:ea typeface="Cambria"/>
                        <a:cs typeface="Cambria"/>
                        <a:sym typeface="Cambria"/>
                      </a:endParaRPr>
                    </a:p>
                  </a:txBody>
                  <a:tcPr marL="50200" marR="502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None/>
                      </a:pPr>
                      <a:r>
                        <a:rPr lang="en-US" sz="1300" b="0" u="sng" strike="noStrike" cap="none">
                          <a:solidFill>
                            <a:schemeClr val="hlink"/>
                          </a:solidFill>
                          <a:latin typeface="Cambria"/>
                          <a:ea typeface="Cambria"/>
                          <a:cs typeface="Cambria"/>
                          <a:sym typeface="Cambria"/>
                          <a:hlinkClick r:id="rId5"/>
                        </a:rPr>
                        <a:t>asifpasha95@gmail.com</a:t>
                      </a:r>
                      <a:r>
                        <a:rPr lang="en-US" sz="1300" b="0" u="none" strike="noStrike" cap="none">
                          <a:latin typeface="Cambria"/>
                          <a:ea typeface="Cambria"/>
                          <a:cs typeface="Cambria"/>
                          <a:sym typeface="Cambria"/>
                        </a:rPr>
                        <a:t>, info@ewardd.com</a:t>
                      </a:r>
                      <a:endParaRPr sz="1300" b="0" u="none" strike="noStrike" cap="none">
                        <a:solidFill>
                          <a:schemeClr val="dk1"/>
                        </a:solidFill>
                        <a:latin typeface="Cambria"/>
                        <a:ea typeface="Cambria"/>
                        <a:cs typeface="Cambria"/>
                        <a:sym typeface="Cambria"/>
                      </a:endParaRPr>
                    </a:p>
                  </a:txBody>
                  <a:tcPr marL="50200" marR="502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869775">
                <a:tc>
                  <a:txBody>
                    <a:bodyPr/>
                    <a:lstStyle/>
                    <a:p>
                      <a:pPr marL="0" marR="0" lvl="0" indent="0" algn="ctr" rtl="0">
                        <a:lnSpc>
                          <a:spcPct val="115000"/>
                        </a:lnSpc>
                        <a:spcBef>
                          <a:spcPts val="0"/>
                        </a:spcBef>
                        <a:spcAft>
                          <a:spcPts val="0"/>
                        </a:spcAft>
                        <a:buNone/>
                      </a:pPr>
                      <a:r>
                        <a:rPr lang="en-US" sz="1300" u="none" strike="noStrike" cap="none">
                          <a:latin typeface="Cambria"/>
                          <a:ea typeface="Cambria"/>
                          <a:cs typeface="Cambria"/>
                          <a:sym typeface="Cambria"/>
                        </a:rPr>
                        <a:t>Macqueen Anthony </a:t>
                      </a:r>
                      <a:endParaRPr sz="1300" b="0" u="none" strike="noStrike" cap="none">
                        <a:latin typeface="Cambria"/>
                        <a:ea typeface="Cambria"/>
                        <a:cs typeface="Cambria"/>
                        <a:sym typeface="Cambria"/>
                      </a:endParaRPr>
                    </a:p>
                  </a:txBody>
                  <a:tcPr marL="50200" marR="502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None/>
                      </a:pPr>
                      <a:r>
                        <a:rPr lang="en-US" sz="1300" b="0" u="none" strike="noStrike" cap="none">
                          <a:latin typeface="Cambria"/>
                          <a:ea typeface="Cambria"/>
                          <a:cs typeface="Cambria"/>
                          <a:sym typeface="Cambria"/>
                        </a:rPr>
                        <a:t>Procurement &amp;  Marketing </a:t>
                      </a:r>
                      <a:endParaRPr sz="1300" b="0" u="none" strike="noStrike" cap="none">
                        <a:latin typeface="Cambria"/>
                        <a:ea typeface="Cambria"/>
                        <a:cs typeface="Cambria"/>
                        <a:sym typeface="Cambria"/>
                      </a:endParaRPr>
                    </a:p>
                  </a:txBody>
                  <a:tcPr marL="50200" marR="502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None/>
                      </a:pPr>
                      <a:r>
                        <a:rPr lang="en-US" sz="1300" b="0" u="none" strike="noStrike" cap="none" dirty="0">
                          <a:latin typeface="Cambria"/>
                          <a:ea typeface="Cambria"/>
                          <a:cs typeface="Cambria"/>
                          <a:sym typeface="Cambria"/>
                        </a:rPr>
                        <a:t>7338649003</a:t>
                      </a:r>
                      <a:endParaRPr sz="1300" b="0" u="none" strike="noStrike" cap="none">
                        <a:latin typeface="Cambria"/>
                        <a:ea typeface="Cambria"/>
                        <a:cs typeface="Cambria"/>
                        <a:sym typeface="Cambria"/>
                      </a:endParaRPr>
                    </a:p>
                  </a:txBody>
                  <a:tcPr marL="50200" marR="502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None/>
                      </a:pPr>
                      <a:r>
                        <a:rPr lang="en-US" sz="1300" b="0" u="none" strike="noStrike" cap="none">
                          <a:latin typeface="Cambria"/>
                          <a:ea typeface="Cambria"/>
                          <a:cs typeface="Cambria"/>
                          <a:sym typeface="Cambria"/>
                        </a:rPr>
                        <a:t>mac.antho@ewardd.co.in</a:t>
                      </a:r>
                      <a:endParaRPr sz="1300" b="0" u="none" strike="noStrike" cap="none">
                        <a:latin typeface="Cambria"/>
                        <a:ea typeface="Cambria"/>
                        <a:cs typeface="Cambria"/>
                        <a:sym typeface="Cambria"/>
                      </a:endParaRPr>
                    </a:p>
                  </a:txBody>
                  <a:tcPr marL="50200" marR="502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869775">
                <a:tc>
                  <a:txBody>
                    <a:bodyPr/>
                    <a:lstStyle/>
                    <a:p>
                      <a:pPr marL="0" marR="0" lvl="0" indent="0" algn="ctr" rtl="0">
                        <a:lnSpc>
                          <a:spcPct val="115000"/>
                        </a:lnSpc>
                        <a:spcBef>
                          <a:spcPts val="0"/>
                        </a:spcBef>
                        <a:spcAft>
                          <a:spcPts val="0"/>
                        </a:spcAft>
                        <a:buNone/>
                      </a:pPr>
                      <a:r>
                        <a:rPr lang="en-US" sz="1300" u="none" strike="noStrike" cap="none">
                          <a:latin typeface="Cambria"/>
                          <a:ea typeface="Cambria"/>
                          <a:cs typeface="Cambria"/>
                          <a:sym typeface="Cambria"/>
                        </a:rPr>
                        <a:t>Nilesh Desai </a:t>
                      </a:r>
                      <a:endParaRPr sz="1300" b="0" u="none" strike="noStrike" cap="none">
                        <a:latin typeface="Cambria"/>
                        <a:ea typeface="Cambria"/>
                        <a:cs typeface="Cambria"/>
                        <a:sym typeface="Cambria"/>
                      </a:endParaRPr>
                    </a:p>
                  </a:txBody>
                  <a:tcPr marL="50200" marR="502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None/>
                      </a:pPr>
                      <a:r>
                        <a:rPr lang="en-US" sz="1300" b="0" u="none" strike="noStrike" cap="none">
                          <a:latin typeface="Cambria"/>
                          <a:ea typeface="Cambria"/>
                          <a:cs typeface="Cambria"/>
                          <a:sym typeface="Cambria"/>
                        </a:rPr>
                        <a:t>Sales &amp; Client  Relationship  </a:t>
                      </a:r>
                      <a:endParaRPr sz="1300" b="0" u="none" strike="noStrike" cap="none">
                        <a:latin typeface="Cambria"/>
                        <a:ea typeface="Cambria"/>
                        <a:cs typeface="Cambria"/>
                        <a:sym typeface="Cambria"/>
                      </a:endParaRPr>
                    </a:p>
                  </a:txBody>
                  <a:tcPr marL="50200" marR="502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None/>
                      </a:pPr>
                      <a:r>
                        <a:rPr lang="en-US" sz="1300" b="0" u="none" strike="noStrike" cap="none" dirty="0">
                          <a:latin typeface="Cambria"/>
                          <a:ea typeface="Cambria"/>
                          <a:cs typeface="Cambria"/>
                          <a:sym typeface="Cambria"/>
                        </a:rPr>
                        <a:t>7338649003</a:t>
                      </a:r>
                      <a:endParaRPr sz="1300" b="0" u="none" strike="noStrike" cap="none">
                        <a:latin typeface="Cambria"/>
                        <a:ea typeface="Cambria"/>
                        <a:cs typeface="Cambria"/>
                        <a:sym typeface="Cambria"/>
                      </a:endParaRPr>
                    </a:p>
                  </a:txBody>
                  <a:tcPr marL="50200" marR="502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None/>
                      </a:pPr>
                      <a:r>
                        <a:rPr lang="en-US" sz="1300" b="0" u="none" strike="noStrike" cap="none">
                          <a:latin typeface="Cambria"/>
                          <a:ea typeface="Cambria"/>
                          <a:cs typeface="Cambria"/>
                          <a:sym typeface="Cambria"/>
                        </a:rPr>
                        <a:t>n.desai@ewardd.co.in</a:t>
                      </a:r>
                      <a:endParaRPr sz="1300" b="0" u="none" strike="noStrike" cap="none">
                        <a:latin typeface="Cambria"/>
                        <a:ea typeface="Cambria"/>
                        <a:cs typeface="Cambria"/>
                        <a:sym typeface="Cambria"/>
                      </a:endParaRPr>
                    </a:p>
                  </a:txBody>
                  <a:tcPr marL="50200" marR="5020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bl>
          </a:graphicData>
        </a:graphic>
      </p:graphicFrame>
      <p:pic>
        <p:nvPicPr>
          <p:cNvPr id="2" name="Picture 1">
            <a:extLst>
              <a:ext uri="{FF2B5EF4-FFF2-40B4-BE49-F238E27FC236}">
                <a16:creationId xmlns:a16="http://schemas.microsoft.com/office/drawing/2014/main" id="{BCB084F6-109A-4AB2-815A-92903531938D}"/>
              </a:ext>
            </a:extLst>
          </p:cNvPr>
          <p:cNvPicPr>
            <a:picLocks noChangeAspect="1"/>
          </p:cNvPicPr>
          <p:nvPr/>
        </p:nvPicPr>
        <p:blipFill>
          <a:blip r:embed="rId6"/>
          <a:stretch>
            <a:fillRect/>
          </a:stretch>
        </p:blipFill>
        <p:spPr>
          <a:xfrm>
            <a:off x="6340463" y="-9330"/>
            <a:ext cx="2799184" cy="726038"/>
          </a:xfrm>
          <a:prstGeom prst="rect">
            <a:avLst/>
          </a:prstGeom>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body" idx="1"/>
          </p:nvPr>
        </p:nvSpPr>
        <p:spPr>
          <a:xfrm>
            <a:off x="5483225" y="1071563"/>
            <a:ext cx="3429000" cy="542925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Font typeface="Noto Sans Symbols"/>
              <a:buChar char="✔"/>
            </a:pPr>
            <a:r>
              <a:rPr lang="en-US" sz="2000">
                <a:latin typeface="Arial"/>
                <a:ea typeface="Arial"/>
                <a:cs typeface="Arial"/>
                <a:sym typeface="Arial"/>
              </a:rPr>
              <a:t>Electronic waste is a common, informal name for electronic products approaching the end of their useful life. </a:t>
            </a:r>
            <a:endParaRPr/>
          </a:p>
          <a:p>
            <a:pPr marL="342900" lvl="0" indent="-342900" algn="l" rtl="0">
              <a:spcBef>
                <a:spcPts val="400"/>
              </a:spcBef>
              <a:spcAft>
                <a:spcPts val="0"/>
              </a:spcAft>
              <a:buClr>
                <a:schemeClr val="dk1"/>
              </a:buClr>
              <a:buSzPts val="2000"/>
              <a:buFont typeface="Noto Sans Symbols"/>
              <a:buChar char="✔"/>
            </a:pPr>
            <a:r>
              <a:rPr lang="en-US" sz="2000" b="1" i="1">
                <a:latin typeface="Arial"/>
                <a:ea typeface="Arial"/>
                <a:cs typeface="Arial"/>
                <a:sym typeface="Arial"/>
              </a:rPr>
              <a:t>E-wastes are considered dangerous</a:t>
            </a:r>
            <a:r>
              <a:rPr lang="en-US" sz="2000">
                <a:latin typeface="Arial"/>
                <a:ea typeface="Arial"/>
                <a:cs typeface="Arial"/>
                <a:sym typeface="Arial"/>
              </a:rPr>
              <a:t>, as certain components of some electronic products contain materials that are harmful, depending on their condition and density. </a:t>
            </a:r>
            <a:endParaRPr/>
          </a:p>
          <a:p>
            <a:pPr marL="342900" lvl="0" indent="-342900" algn="l" rtl="0">
              <a:spcBef>
                <a:spcPts val="400"/>
              </a:spcBef>
              <a:spcAft>
                <a:spcPts val="0"/>
              </a:spcAft>
              <a:buClr>
                <a:schemeClr val="dk1"/>
              </a:buClr>
              <a:buSzPts val="2000"/>
              <a:buFont typeface="Noto Sans Symbols"/>
              <a:buChar char="✔"/>
            </a:pPr>
            <a:r>
              <a:rPr lang="en-US" sz="2000">
                <a:latin typeface="Arial"/>
                <a:ea typeface="Arial"/>
                <a:cs typeface="Arial"/>
                <a:sym typeface="Arial"/>
              </a:rPr>
              <a:t>The harmful content of these materials poses a threat to human health and environment</a:t>
            </a:r>
            <a:r>
              <a:rPr lang="en-US" sz="1600">
                <a:latin typeface="Arial"/>
                <a:ea typeface="Arial"/>
                <a:cs typeface="Arial"/>
                <a:sym typeface="Arial"/>
              </a:rPr>
              <a:t>.</a:t>
            </a:r>
            <a:endParaRPr/>
          </a:p>
          <a:p>
            <a:pPr marL="342900" lvl="0" indent="-241300" algn="l" rtl="0">
              <a:spcBef>
                <a:spcPts val="320"/>
              </a:spcBef>
              <a:spcAft>
                <a:spcPts val="0"/>
              </a:spcAft>
              <a:buClr>
                <a:schemeClr val="dk1"/>
              </a:buClr>
              <a:buSzPts val="1600"/>
              <a:buFont typeface="Noto Sans Symbols"/>
              <a:buNone/>
            </a:pPr>
            <a:endParaRPr sz="1600">
              <a:latin typeface="Arial"/>
              <a:ea typeface="Arial"/>
              <a:cs typeface="Arial"/>
              <a:sym typeface="Arial"/>
            </a:endParaRPr>
          </a:p>
        </p:txBody>
      </p:sp>
      <p:sp>
        <p:nvSpPr>
          <p:cNvPr id="112" name="Google Shape;112;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a:t>
            </a:fld>
            <a:endParaRPr/>
          </a:p>
        </p:txBody>
      </p:sp>
      <p:pic>
        <p:nvPicPr>
          <p:cNvPr id="114" name="Google Shape;114;p16" descr="Related image"/>
          <p:cNvPicPr preferRelativeResize="0"/>
          <p:nvPr/>
        </p:nvPicPr>
        <p:blipFill rotWithShape="1">
          <a:blip r:embed="rId3">
            <a:alphaModFix/>
          </a:blip>
          <a:srcRect/>
          <a:stretch/>
        </p:blipFill>
        <p:spPr>
          <a:xfrm>
            <a:off x="123825" y="1035050"/>
            <a:ext cx="5359400" cy="5643563"/>
          </a:xfrm>
          <a:prstGeom prst="rect">
            <a:avLst/>
          </a:prstGeom>
          <a:noFill/>
          <a:ln>
            <a:noFill/>
          </a:ln>
        </p:spPr>
      </p:pic>
      <p:sp>
        <p:nvSpPr>
          <p:cNvPr id="115" name="Google Shape;115;p16"/>
          <p:cNvSpPr/>
          <p:nvPr/>
        </p:nvSpPr>
        <p:spPr>
          <a:xfrm>
            <a:off x="738182" y="136366"/>
            <a:ext cx="4745043" cy="566117"/>
          </a:xfrm>
          <a:prstGeom prst="rect">
            <a:avLst/>
          </a:prstGeom>
          <a:noFill/>
          <a:ln>
            <a:noFill/>
          </a:ln>
        </p:spPr>
        <p:txBody>
          <a:bodyPr spcFirstLastPara="1" wrap="square" lIns="91425" tIns="45700" rIns="91425" bIns="45700" anchor="t" anchorCtr="0">
            <a:noAutofit/>
          </a:bodyPr>
          <a:lstStyle/>
          <a:p>
            <a:pPr marL="1144270" marR="490855" lvl="0" indent="-520064" algn="l" rtl="0">
              <a:lnSpc>
                <a:spcPct val="103000"/>
              </a:lnSpc>
              <a:spcBef>
                <a:spcPts val="0"/>
              </a:spcBef>
              <a:spcAft>
                <a:spcPts val="0"/>
              </a:spcAft>
              <a:buNone/>
            </a:pPr>
            <a:r>
              <a:rPr lang="en-US" sz="3200" b="1" i="1" u="none" strike="noStrike" cap="none">
                <a:solidFill>
                  <a:srgbClr val="00B050"/>
                </a:solidFill>
                <a:latin typeface="Cambria"/>
                <a:ea typeface="Cambria"/>
                <a:cs typeface="Cambria"/>
                <a:sym typeface="Cambria"/>
              </a:rPr>
              <a:t>What is E-Waste</a:t>
            </a:r>
            <a:endParaRPr sz="3200" b="1" i="0" u="none" strike="noStrike" cap="none">
              <a:solidFill>
                <a:srgbClr val="00B050"/>
              </a:solidFill>
              <a:latin typeface="Cambria"/>
              <a:ea typeface="Cambria"/>
              <a:cs typeface="Cambria"/>
              <a:sym typeface="Cambria"/>
            </a:endParaRPr>
          </a:p>
        </p:txBody>
      </p:sp>
      <p:pic>
        <p:nvPicPr>
          <p:cNvPr id="2" name="Picture 1">
            <a:extLst>
              <a:ext uri="{FF2B5EF4-FFF2-40B4-BE49-F238E27FC236}">
                <a16:creationId xmlns:a16="http://schemas.microsoft.com/office/drawing/2014/main" id="{4E184C42-1E15-4FA6-9D15-6D052A9E0E19}"/>
              </a:ext>
            </a:extLst>
          </p:cNvPr>
          <p:cNvPicPr>
            <a:picLocks noChangeAspect="1"/>
          </p:cNvPicPr>
          <p:nvPr/>
        </p:nvPicPr>
        <p:blipFill>
          <a:blip r:embed="rId4"/>
          <a:stretch>
            <a:fillRect/>
          </a:stretch>
        </p:blipFill>
        <p:spPr>
          <a:xfrm>
            <a:off x="6387118" y="-9330"/>
            <a:ext cx="2799184" cy="726038"/>
          </a:xfrm>
          <a:prstGeom prst="rect">
            <a:avLst/>
          </a:prstGeom>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p:nvPr>
        </p:nvSpPr>
        <p:spPr>
          <a:xfrm>
            <a:off x="177418" y="357166"/>
            <a:ext cx="5751904" cy="428628"/>
          </a:xfrm>
          <a:prstGeom prst="rect">
            <a:avLst/>
          </a:prstGeom>
          <a:noFill/>
          <a:ln>
            <a:noFill/>
          </a:ln>
        </p:spPr>
        <p:txBody>
          <a:bodyPr spcFirstLastPara="1" wrap="square" lIns="91425" tIns="45700" rIns="91425" bIns="45700" anchor="ctr" anchorCtr="0">
            <a:noAutofit/>
          </a:bodyPr>
          <a:lstStyle/>
          <a:p>
            <a:pPr marL="1144270" marR="490855" lvl="0" indent="-520064" algn="ctr" rtl="0">
              <a:lnSpc>
                <a:spcPct val="103000"/>
              </a:lnSpc>
              <a:spcBef>
                <a:spcPts val="0"/>
              </a:spcBef>
              <a:spcAft>
                <a:spcPts val="0"/>
              </a:spcAft>
              <a:buNone/>
            </a:pPr>
            <a:r>
              <a:rPr lang="en-US" sz="2800" b="1" i="1">
                <a:solidFill>
                  <a:srgbClr val="00B050"/>
                </a:solidFill>
                <a:latin typeface="Cambria"/>
                <a:ea typeface="Cambria"/>
                <a:cs typeface="Cambria"/>
                <a:sym typeface="Cambria"/>
              </a:rPr>
              <a:t>Harmful Effects of  E-Waste</a:t>
            </a:r>
            <a:endParaRPr sz="2800" b="1">
              <a:solidFill>
                <a:srgbClr val="00B050"/>
              </a:solidFill>
              <a:latin typeface="Cambria"/>
              <a:ea typeface="Cambria"/>
              <a:cs typeface="Cambria"/>
              <a:sym typeface="Cambria"/>
            </a:endParaRPr>
          </a:p>
        </p:txBody>
      </p:sp>
      <p:sp>
        <p:nvSpPr>
          <p:cNvPr id="121" name="Google Shape;121;p17"/>
          <p:cNvSpPr txBox="1">
            <a:spLocks noGrp="1"/>
          </p:cNvSpPr>
          <p:nvPr>
            <p:ph type="body" idx="1"/>
          </p:nvPr>
        </p:nvSpPr>
        <p:spPr>
          <a:xfrm>
            <a:off x="177800" y="1365250"/>
            <a:ext cx="4537075" cy="5356225"/>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1400"/>
              <a:buFont typeface="Cambria"/>
              <a:buNone/>
            </a:pPr>
            <a:r>
              <a:rPr lang="en-US" sz="1400" b="1">
                <a:latin typeface="Cambria"/>
                <a:ea typeface="Cambria"/>
                <a:cs typeface="Cambria"/>
                <a:sym typeface="Cambria"/>
              </a:rPr>
              <a:t>Lead</a:t>
            </a:r>
            <a:r>
              <a:rPr lang="en-US" sz="1400">
                <a:latin typeface="Cambria"/>
                <a:ea typeface="Cambria"/>
                <a:cs typeface="Cambria"/>
                <a:sym typeface="Cambria"/>
              </a:rPr>
              <a:t>- Presence of lead in electronic wastes such as television, PC monitors, and LEDs can cause serious diseases related to brain, kidney, reproductive system and entire nervous system. Specifically speaking, lead in the environment disrupts the natural functions of water and soil systems.</a:t>
            </a:r>
            <a:endParaRPr/>
          </a:p>
          <a:p>
            <a:pPr marL="342900" lvl="0" indent="-342900" algn="just" rtl="0">
              <a:spcBef>
                <a:spcPts val="280"/>
              </a:spcBef>
              <a:spcAft>
                <a:spcPts val="0"/>
              </a:spcAft>
              <a:buClr>
                <a:schemeClr val="dk1"/>
              </a:buClr>
              <a:buSzPts val="1400"/>
              <a:buFont typeface="Cambria"/>
              <a:buNone/>
            </a:pPr>
            <a:r>
              <a:rPr lang="en-US" sz="1400" b="1">
                <a:latin typeface="Cambria"/>
                <a:ea typeface="Cambria"/>
                <a:cs typeface="Cambria"/>
                <a:sym typeface="Cambria"/>
              </a:rPr>
              <a:t>Mercury- </a:t>
            </a:r>
            <a:r>
              <a:rPr lang="en-US" sz="1400">
                <a:latin typeface="Cambria"/>
                <a:ea typeface="Cambria"/>
                <a:cs typeface="Cambria"/>
                <a:sym typeface="Cambria"/>
              </a:rPr>
              <a:t>Mercury has a toxic affect on both human and environment health. A small amount of it exists in CFLs, televisions and in refrigeration units. When the said e-waste is dumped into the landfills and water bodies the elemental form of mercury gets easily transferred into local environments. </a:t>
            </a:r>
            <a:endParaRPr/>
          </a:p>
          <a:p>
            <a:pPr marL="342900" lvl="0" indent="-342900" algn="just" rtl="0">
              <a:spcBef>
                <a:spcPts val="280"/>
              </a:spcBef>
              <a:spcAft>
                <a:spcPts val="0"/>
              </a:spcAft>
              <a:buClr>
                <a:schemeClr val="dk1"/>
              </a:buClr>
              <a:buSzPts val="1400"/>
              <a:buFont typeface="Cambria"/>
              <a:buNone/>
            </a:pPr>
            <a:r>
              <a:rPr lang="en-US" sz="1400" b="1">
                <a:latin typeface="Cambria"/>
                <a:ea typeface="Cambria"/>
                <a:cs typeface="Cambria"/>
                <a:sym typeface="Cambria"/>
              </a:rPr>
              <a:t>Cadmium-</a:t>
            </a:r>
            <a:r>
              <a:rPr lang="en-US" sz="1400">
                <a:latin typeface="Cambria"/>
                <a:ea typeface="Cambria"/>
                <a:cs typeface="Cambria"/>
                <a:sym typeface="Cambria"/>
              </a:rPr>
              <a:t> Cadmium causes cancer to humans and when comes in contact with the environment, it rapidly degrades the health of the soil causing flow of effects to local ecosystems. When the electronic waste containing cadmium burns, it releases a lethal gas which on prolonged exposure causes lung failure.</a:t>
            </a:r>
            <a:endParaRPr/>
          </a:p>
          <a:p>
            <a:pPr marL="342900" lvl="0" indent="-342900" algn="just" rtl="0">
              <a:spcBef>
                <a:spcPts val="280"/>
              </a:spcBef>
              <a:spcAft>
                <a:spcPts val="0"/>
              </a:spcAft>
              <a:buClr>
                <a:schemeClr val="dk1"/>
              </a:buClr>
              <a:buSzPts val="1400"/>
              <a:buFont typeface="Cambria"/>
              <a:buNone/>
            </a:pPr>
            <a:r>
              <a:rPr lang="en-US" sz="1400" b="1">
                <a:latin typeface="Cambria"/>
                <a:ea typeface="Cambria"/>
                <a:cs typeface="Cambria"/>
                <a:sym typeface="Cambria"/>
              </a:rPr>
              <a:t>E-waste also contains toxic and hazardous materials</a:t>
            </a:r>
            <a:r>
              <a:rPr lang="en-US" sz="1400">
                <a:latin typeface="Cambria"/>
                <a:ea typeface="Cambria"/>
                <a:cs typeface="Cambria"/>
                <a:sym typeface="Cambria"/>
              </a:rPr>
              <a:t> including mercury, lead, cadmium, beryllium, chromium, and chemical flame retardants, which have the potential to leach into our soil and water. </a:t>
            </a:r>
            <a:endParaRPr/>
          </a:p>
        </p:txBody>
      </p:sp>
      <p:sp>
        <p:nvSpPr>
          <p:cNvPr id="122" name="Google Shape;122;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a:t>
            </a:fld>
            <a:endParaRPr/>
          </a:p>
        </p:txBody>
      </p:sp>
      <p:pic>
        <p:nvPicPr>
          <p:cNvPr id="124" name="Google Shape;124;p17" descr="Image result for harmful effects of e-waste"/>
          <p:cNvPicPr preferRelativeResize="0"/>
          <p:nvPr/>
        </p:nvPicPr>
        <p:blipFill rotWithShape="1">
          <a:blip r:embed="rId3">
            <a:alphaModFix/>
          </a:blip>
          <a:srcRect/>
          <a:stretch/>
        </p:blipFill>
        <p:spPr>
          <a:xfrm>
            <a:off x="4714875" y="1365250"/>
            <a:ext cx="4168775" cy="5356225"/>
          </a:xfrm>
          <a:prstGeom prst="rect">
            <a:avLst/>
          </a:prstGeom>
          <a:noFill/>
          <a:ln>
            <a:noFill/>
          </a:ln>
        </p:spPr>
      </p:pic>
      <p:pic>
        <p:nvPicPr>
          <p:cNvPr id="2" name="Picture 1">
            <a:extLst>
              <a:ext uri="{FF2B5EF4-FFF2-40B4-BE49-F238E27FC236}">
                <a16:creationId xmlns:a16="http://schemas.microsoft.com/office/drawing/2014/main" id="{AA82385C-D095-4BDA-B225-CC3960DAF0F0}"/>
              </a:ext>
            </a:extLst>
          </p:cNvPr>
          <p:cNvPicPr>
            <a:picLocks noChangeAspect="1"/>
          </p:cNvPicPr>
          <p:nvPr/>
        </p:nvPicPr>
        <p:blipFill>
          <a:blip r:embed="rId4"/>
          <a:stretch>
            <a:fillRect/>
          </a:stretch>
        </p:blipFill>
        <p:spPr>
          <a:xfrm>
            <a:off x="6387118" y="-9330"/>
            <a:ext cx="2799184" cy="726038"/>
          </a:xfrm>
          <a:prstGeom prst="rect">
            <a:avLst/>
          </a:prstGeom>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body" idx="1"/>
          </p:nvPr>
        </p:nvSpPr>
        <p:spPr>
          <a:xfrm>
            <a:off x="123825" y="4857750"/>
            <a:ext cx="8736013" cy="1857375"/>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1600"/>
              <a:buFont typeface="Courier New"/>
              <a:buChar char="o"/>
            </a:pPr>
            <a:r>
              <a:rPr lang="en-US" sz="1600" dirty="0">
                <a:latin typeface="Cambria"/>
                <a:ea typeface="Cambria"/>
                <a:cs typeface="Cambria"/>
                <a:sym typeface="Cambria"/>
              </a:rPr>
              <a:t>According to the Global E-Waste Monitor 2017, released by ITU, the UN University (UNU) and the International Solid Waste Association (ISWA)</a:t>
            </a:r>
            <a:endParaRPr/>
          </a:p>
          <a:p>
            <a:pPr marL="342900" lvl="0" indent="-342900" algn="just" rtl="0">
              <a:spcBef>
                <a:spcPts val="320"/>
              </a:spcBef>
              <a:spcAft>
                <a:spcPts val="0"/>
              </a:spcAft>
              <a:buClr>
                <a:schemeClr val="dk1"/>
              </a:buClr>
              <a:buSzPts val="1600"/>
              <a:buFont typeface="Courier New"/>
              <a:buChar char="o"/>
            </a:pPr>
            <a:r>
              <a:rPr lang="en-US" sz="1600" dirty="0">
                <a:latin typeface="Cambria"/>
                <a:ea typeface="Cambria"/>
                <a:cs typeface="Cambria"/>
                <a:sym typeface="Cambria"/>
              </a:rPr>
              <a:t>In Year 2016, 44.7 million metric </a:t>
            </a:r>
            <a:r>
              <a:rPr lang="en-US" sz="1600" dirty="0" err="1">
                <a:latin typeface="Cambria"/>
                <a:ea typeface="Cambria"/>
                <a:cs typeface="Cambria"/>
                <a:sym typeface="Cambria"/>
              </a:rPr>
              <a:t>tonnes</a:t>
            </a:r>
            <a:r>
              <a:rPr lang="en-US" sz="1600" dirty="0">
                <a:latin typeface="Cambria"/>
                <a:ea typeface="Cambria"/>
                <a:cs typeface="Cambria"/>
                <a:sym typeface="Cambria"/>
              </a:rPr>
              <a:t> of E-Waste were generated, an increase of 3.3 million </a:t>
            </a:r>
            <a:r>
              <a:rPr lang="en-US" sz="1600" dirty="0" err="1">
                <a:latin typeface="Cambria"/>
                <a:ea typeface="Cambria"/>
                <a:cs typeface="Cambria"/>
                <a:sym typeface="Cambria"/>
              </a:rPr>
              <a:t>tonnes</a:t>
            </a:r>
            <a:r>
              <a:rPr lang="en-US" sz="1600" dirty="0">
                <a:latin typeface="Cambria"/>
                <a:ea typeface="Cambria"/>
                <a:cs typeface="Cambria"/>
                <a:sym typeface="Cambria"/>
              </a:rPr>
              <a:t>, or 8%, from 2014. In 2016, only 20 per cent, or 8.9 million metric </a:t>
            </a:r>
            <a:r>
              <a:rPr lang="en-US" sz="1600" dirty="0" err="1">
                <a:latin typeface="Cambria"/>
                <a:ea typeface="Cambria"/>
                <a:cs typeface="Cambria"/>
                <a:sym typeface="Cambria"/>
              </a:rPr>
              <a:t>tonnes</a:t>
            </a:r>
            <a:r>
              <a:rPr lang="en-US" sz="1600" dirty="0">
                <a:latin typeface="Cambria"/>
                <a:ea typeface="Cambria"/>
                <a:cs typeface="Cambria"/>
                <a:sym typeface="Cambria"/>
              </a:rPr>
              <a:t>, of all E-Waste was recycled</a:t>
            </a:r>
            <a:endParaRPr/>
          </a:p>
          <a:p>
            <a:pPr marL="342900" lvl="0" indent="-342900" algn="just" rtl="0">
              <a:spcBef>
                <a:spcPts val="320"/>
              </a:spcBef>
              <a:spcAft>
                <a:spcPts val="0"/>
              </a:spcAft>
              <a:buClr>
                <a:schemeClr val="dk1"/>
              </a:buClr>
              <a:buSzPts val="1600"/>
              <a:buFont typeface="Courier New"/>
              <a:buChar char="o"/>
            </a:pPr>
            <a:r>
              <a:rPr lang="en-US" sz="1600" dirty="0">
                <a:latin typeface="Cambria"/>
                <a:ea typeface="Cambria"/>
                <a:cs typeface="Cambria"/>
                <a:sym typeface="Cambria"/>
              </a:rPr>
              <a:t>Experts foresee E-Waste increasing a further17%, to </a:t>
            </a:r>
            <a:r>
              <a:rPr lang="en-US" sz="1600" b="1" dirty="0">
                <a:latin typeface="Cambria"/>
                <a:ea typeface="Cambria"/>
                <a:cs typeface="Cambria"/>
                <a:sym typeface="Cambria"/>
              </a:rPr>
              <a:t>52.2 million metric </a:t>
            </a:r>
            <a:r>
              <a:rPr lang="en-US" sz="1600" b="1" dirty="0" err="1">
                <a:latin typeface="Cambria"/>
                <a:ea typeface="Cambria"/>
                <a:cs typeface="Cambria"/>
                <a:sym typeface="Cambria"/>
              </a:rPr>
              <a:t>tonnes</a:t>
            </a:r>
            <a:r>
              <a:rPr lang="en-US" sz="1600" b="1" dirty="0">
                <a:latin typeface="Cambria"/>
                <a:ea typeface="Cambria"/>
                <a:cs typeface="Cambria"/>
                <a:sym typeface="Cambria"/>
              </a:rPr>
              <a:t> by 2021</a:t>
            </a:r>
            <a:r>
              <a:rPr lang="en-US" sz="1600" dirty="0">
                <a:latin typeface="Cambria"/>
                <a:ea typeface="Cambria"/>
                <a:cs typeface="Cambria"/>
                <a:sym typeface="Cambria"/>
              </a:rPr>
              <a:t>. </a:t>
            </a:r>
            <a:endParaRPr/>
          </a:p>
        </p:txBody>
      </p:sp>
      <p:pic>
        <p:nvPicPr>
          <p:cNvPr id="131" name="Google Shape;131;p18" descr="Image result for e-waste data in india"/>
          <p:cNvPicPr preferRelativeResize="0"/>
          <p:nvPr/>
        </p:nvPicPr>
        <p:blipFill rotWithShape="1">
          <a:blip r:embed="rId3">
            <a:alphaModFix/>
          </a:blip>
          <a:srcRect/>
          <a:stretch/>
        </p:blipFill>
        <p:spPr>
          <a:xfrm>
            <a:off x="2857500" y="1247775"/>
            <a:ext cx="2643188" cy="3324225"/>
          </a:xfrm>
          <a:prstGeom prst="rect">
            <a:avLst/>
          </a:prstGeom>
          <a:noFill/>
          <a:ln>
            <a:noFill/>
          </a:ln>
        </p:spPr>
      </p:pic>
      <p:pic>
        <p:nvPicPr>
          <p:cNvPr id="132" name="Google Shape;132;p18" descr="Image result for e-waste data in india"/>
          <p:cNvPicPr preferRelativeResize="0"/>
          <p:nvPr/>
        </p:nvPicPr>
        <p:blipFill rotWithShape="1">
          <a:blip r:embed="rId4">
            <a:alphaModFix/>
          </a:blip>
          <a:srcRect/>
          <a:stretch/>
        </p:blipFill>
        <p:spPr>
          <a:xfrm>
            <a:off x="5803900" y="1265238"/>
            <a:ext cx="2840038" cy="3306762"/>
          </a:xfrm>
          <a:prstGeom prst="rect">
            <a:avLst/>
          </a:prstGeom>
          <a:noFill/>
          <a:ln>
            <a:noFill/>
          </a:ln>
        </p:spPr>
      </p:pic>
      <p:pic>
        <p:nvPicPr>
          <p:cNvPr id="133" name="Google Shape;133;p18" descr="Related image"/>
          <p:cNvPicPr preferRelativeResize="0"/>
          <p:nvPr/>
        </p:nvPicPr>
        <p:blipFill rotWithShape="1">
          <a:blip r:embed="rId5">
            <a:alphaModFix/>
          </a:blip>
          <a:srcRect/>
          <a:stretch/>
        </p:blipFill>
        <p:spPr>
          <a:xfrm>
            <a:off x="177800" y="1285875"/>
            <a:ext cx="2416175" cy="3286125"/>
          </a:xfrm>
          <a:prstGeom prst="rect">
            <a:avLst/>
          </a:prstGeom>
          <a:noFill/>
          <a:ln>
            <a:noFill/>
          </a:ln>
        </p:spPr>
      </p:pic>
      <p:sp>
        <p:nvSpPr>
          <p:cNvPr id="134" name="Google Shape;134;p18"/>
          <p:cNvSpPr txBox="1">
            <a:spLocks noGrp="1"/>
          </p:cNvSpPr>
          <p:nvPr>
            <p:ph type="title"/>
          </p:nvPr>
        </p:nvSpPr>
        <p:spPr>
          <a:xfrm>
            <a:off x="284604" y="142852"/>
            <a:ext cx="6287660" cy="428628"/>
          </a:xfrm>
          <a:prstGeom prst="rect">
            <a:avLst/>
          </a:prstGeom>
          <a:noFill/>
          <a:ln>
            <a:noFill/>
          </a:ln>
        </p:spPr>
        <p:txBody>
          <a:bodyPr spcFirstLastPara="1" wrap="square" lIns="91425" tIns="45700" rIns="91425" bIns="45700" anchor="ctr" anchorCtr="0">
            <a:noAutofit/>
          </a:bodyPr>
          <a:lstStyle/>
          <a:p>
            <a:pPr marL="1144270" marR="490855" lvl="0" indent="-520064" algn="l" rtl="0">
              <a:lnSpc>
                <a:spcPct val="103000"/>
              </a:lnSpc>
              <a:spcBef>
                <a:spcPts val="0"/>
              </a:spcBef>
              <a:spcAft>
                <a:spcPts val="0"/>
              </a:spcAft>
              <a:buNone/>
            </a:pPr>
            <a:r>
              <a:rPr lang="en-US" sz="2400" b="1" i="1">
                <a:solidFill>
                  <a:srgbClr val="00B050"/>
                </a:solidFill>
                <a:latin typeface="Cambria"/>
                <a:ea typeface="Cambria"/>
                <a:cs typeface="Cambria"/>
                <a:sym typeface="Cambria"/>
              </a:rPr>
              <a:t>E-waste Data – Worldwide and India</a:t>
            </a:r>
            <a:endParaRPr sz="2400" b="1">
              <a:solidFill>
                <a:srgbClr val="00B050"/>
              </a:solidFill>
              <a:latin typeface="Cambria"/>
              <a:ea typeface="Cambria"/>
              <a:cs typeface="Cambria"/>
              <a:sym typeface="Cambria"/>
            </a:endParaRPr>
          </a:p>
        </p:txBody>
      </p:sp>
      <p:pic>
        <p:nvPicPr>
          <p:cNvPr id="2" name="Picture 1">
            <a:extLst>
              <a:ext uri="{FF2B5EF4-FFF2-40B4-BE49-F238E27FC236}">
                <a16:creationId xmlns:a16="http://schemas.microsoft.com/office/drawing/2014/main" id="{50EF7CC8-985C-4147-B9EB-432B797F0E65}"/>
              </a:ext>
            </a:extLst>
          </p:cNvPr>
          <p:cNvPicPr>
            <a:picLocks noChangeAspect="1"/>
          </p:cNvPicPr>
          <p:nvPr/>
        </p:nvPicPr>
        <p:blipFill>
          <a:blip r:embed="rId6"/>
          <a:stretch>
            <a:fillRect/>
          </a:stretch>
        </p:blipFill>
        <p:spPr>
          <a:xfrm>
            <a:off x="6387118" y="-9330"/>
            <a:ext cx="2799184" cy="726038"/>
          </a:xfrm>
          <a:prstGeom prst="rect">
            <a:avLst/>
          </a:prstGeom>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a:t>
            </a:fld>
            <a:endParaRPr/>
          </a:p>
        </p:txBody>
      </p:sp>
      <p:sp>
        <p:nvSpPr>
          <p:cNvPr id="140" name="Google Shape;140;p19"/>
          <p:cNvSpPr/>
          <p:nvPr/>
        </p:nvSpPr>
        <p:spPr>
          <a:xfrm>
            <a:off x="125413" y="1041400"/>
            <a:ext cx="4946650" cy="5478463"/>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400" b="0" i="0" u="none" strike="noStrike" cap="none">
                <a:solidFill>
                  <a:schemeClr val="dk1"/>
                </a:solidFill>
                <a:latin typeface="Arial"/>
                <a:ea typeface="Arial"/>
                <a:cs typeface="Arial"/>
                <a:sym typeface="Arial"/>
              </a:rPr>
              <a:t> </a:t>
            </a:r>
            <a:r>
              <a:rPr lang="en-US" sz="1400" b="1" i="1" u="none" strike="noStrike" cap="none">
                <a:solidFill>
                  <a:schemeClr val="dk1"/>
                </a:solidFill>
                <a:latin typeface="Arial"/>
                <a:ea typeface="Arial"/>
                <a:cs typeface="Arial"/>
                <a:sym typeface="Arial"/>
              </a:rPr>
              <a:t>As per the new E-Waste (Management) Rules 2016</a:t>
            </a:r>
            <a:r>
              <a:rPr lang="en-US" sz="1400" b="0" i="0" u="none" strike="noStrike" cap="none">
                <a:solidFill>
                  <a:schemeClr val="dk1"/>
                </a:solidFill>
                <a:latin typeface="Arial"/>
                <a:ea typeface="Arial"/>
                <a:cs typeface="Arial"/>
                <a:sym typeface="Arial"/>
              </a:rPr>
              <a:t>, it has become </a:t>
            </a:r>
            <a:r>
              <a:rPr lang="en-US" sz="1400" b="1" i="0" u="none" strike="noStrike" cap="none">
                <a:solidFill>
                  <a:schemeClr val="dk1"/>
                </a:solidFill>
                <a:latin typeface="Arial"/>
                <a:ea typeface="Arial"/>
                <a:cs typeface="Arial"/>
                <a:sym typeface="Arial"/>
              </a:rPr>
              <a:t>mandatory</a:t>
            </a:r>
            <a:r>
              <a:rPr lang="en-US" sz="1400" b="0" i="0" u="none" strike="noStrike" cap="none">
                <a:solidFill>
                  <a:schemeClr val="dk1"/>
                </a:solidFill>
                <a:latin typeface="Arial"/>
                <a:ea typeface="Arial"/>
                <a:cs typeface="Arial"/>
                <a:sym typeface="Arial"/>
              </a:rPr>
              <a:t> for bulk consumers, producers and manufacturers of all electrical and electronic equipment to bide by their EPR. These rules clearly indicate that a target is set for a bulk producer as per their market share to channelize their  e-waste for responsible recycling.</a:t>
            </a:r>
            <a:endParaRPr/>
          </a:p>
          <a:p>
            <a:pPr marL="0" marR="0" lvl="0" indent="0" algn="just" rtl="0">
              <a:spcBef>
                <a:spcPts val="0"/>
              </a:spcBef>
              <a:spcAft>
                <a:spcPts val="0"/>
              </a:spcAft>
              <a:buNone/>
            </a:pPr>
            <a:r>
              <a:rPr lang="en-US" sz="1400" b="0" i="0" u="none" strike="noStrike" cap="none">
                <a:solidFill>
                  <a:schemeClr val="dk1"/>
                </a:solidFill>
                <a:latin typeface="Arial"/>
                <a:ea typeface="Arial"/>
                <a:cs typeface="Arial"/>
                <a:sym typeface="Arial"/>
              </a:rPr>
              <a:t> </a:t>
            </a:r>
            <a:endParaRPr/>
          </a:p>
          <a:p>
            <a:pPr marL="0" marR="0" lvl="0" indent="0" algn="just" rtl="0">
              <a:spcBef>
                <a:spcPts val="0"/>
              </a:spcBef>
              <a:spcAft>
                <a:spcPts val="0"/>
              </a:spcAft>
              <a:buNone/>
            </a:pPr>
            <a:r>
              <a:rPr lang="en-US" sz="1400" b="1" i="1" u="none" strike="noStrike" cap="none">
                <a:solidFill>
                  <a:srgbClr val="0070C0"/>
                </a:solidFill>
                <a:latin typeface="Arial"/>
                <a:ea typeface="Arial"/>
                <a:cs typeface="Arial"/>
                <a:sym typeface="Arial"/>
              </a:rPr>
              <a:t>What is EPR?</a:t>
            </a:r>
            <a:endParaRPr/>
          </a:p>
          <a:p>
            <a:pPr marL="0" marR="0" lvl="0" indent="0" algn="just" rtl="0">
              <a:spcBef>
                <a:spcPts val="0"/>
              </a:spcBef>
              <a:spcAft>
                <a:spcPts val="0"/>
              </a:spcAft>
              <a:buNone/>
            </a:pPr>
            <a:r>
              <a:rPr lang="en-US" sz="1400" b="1" i="0" u="none" strike="noStrike" cap="none">
                <a:solidFill>
                  <a:schemeClr val="dk1"/>
                </a:solidFill>
                <a:latin typeface="Arial"/>
                <a:ea typeface="Arial"/>
                <a:cs typeface="Arial"/>
                <a:sym typeface="Arial"/>
              </a:rPr>
              <a:t>Extended Producer Responsibility (EPR)</a:t>
            </a:r>
            <a:r>
              <a:rPr lang="en-US" sz="1400" b="0" i="0" u="none" strike="noStrike" cap="none">
                <a:solidFill>
                  <a:schemeClr val="dk1"/>
                </a:solidFill>
                <a:latin typeface="Arial"/>
                <a:ea typeface="Arial"/>
                <a:cs typeface="Arial"/>
                <a:sym typeface="Arial"/>
              </a:rPr>
              <a:t> means responsibility of any producer of electrical or electronic equipment, for channelization of e-waste to ensure environmentally sound management of such waste. Extended Producer Responsibility may comprise of implementing take back system or setting up of collection centres or both and having agreed arrangements with authorised dismantler or recycler either individually or collectively through a Producer Responsibility Organisation recognised by producer or producers.</a:t>
            </a:r>
            <a:endParaRPr/>
          </a:p>
          <a:p>
            <a:pPr marL="0" marR="0" lvl="0" indent="0" algn="just" rtl="0">
              <a:spcBef>
                <a:spcPts val="0"/>
              </a:spcBef>
              <a:spcAft>
                <a:spcPts val="0"/>
              </a:spcAft>
              <a:buNone/>
            </a:pPr>
            <a:r>
              <a:rPr lang="en-US" sz="1400" b="0" i="0" u="none" strike="noStrike" cap="none">
                <a:solidFill>
                  <a:schemeClr val="dk1"/>
                </a:solidFill>
                <a:latin typeface="Arial"/>
                <a:ea typeface="Arial"/>
                <a:cs typeface="Arial"/>
                <a:sym typeface="Arial"/>
              </a:rPr>
              <a:t> </a:t>
            </a:r>
            <a:endParaRPr/>
          </a:p>
          <a:p>
            <a:pPr marL="0" marR="0" lvl="0" indent="0" algn="just" rtl="0">
              <a:spcBef>
                <a:spcPts val="0"/>
              </a:spcBef>
              <a:spcAft>
                <a:spcPts val="0"/>
              </a:spcAft>
              <a:buNone/>
            </a:pPr>
            <a:r>
              <a:rPr lang="en-US" sz="1400" b="1" i="0" u="none" strike="noStrike" cap="none">
                <a:solidFill>
                  <a:schemeClr val="dk1"/>
                </a:solidFill>
                <a:latin typeface="Arial"/>
                <a:ea typeface="Arial"/>
                <a:cs typeface="Arial"/>
                <a:sym typeface="Arial"/>
              </a:rPr>
              <a:t>What is the role of a PRO?</a:t>
            </a:r>
            <a:endParaRPr sz="1400" b="0" i="0" u="none" strike="noStrike" cap="none">
              <a:solidFill>
                <a:schemeClr val="dk1"/>
              </a:solidFill>
              <a:latin typeface="Arial"/>
              <a:ea typeface="Arial"/>
              <a:cs typeface="Arial"/>
              <a:sym typeface="Arial"/>
            </a:endParaRPr>
          </a:p>
          <a:p>
            <a:pPr marL="0" marR="0" lvl="0" indent="0" algn="just" rtl="0">
              <a:spcBef>
                <a:spcPts val="0"/>
              </a:spcBef>
              <a:spcAft>
                <a:spcPts val="0"/>
              </a:spcAft>
              <a:buNone/>
            </a:pPr>
            <a:r>
              <a:rPr lang="en-US" sz="1400" b="0" i="0" u="none" strike="noStrike" cap="none">
                <a:solidFill>
                  <a:schemeClr val="dk1"/>
                </a:solidFill>
                <a:latin typeface="Arial"/>
                <a:ea typeface="Arial"/>
                <a:cs typeface="Arial"/>
                <a:sym typeface="Arial"/>
              </a:rPr>
              <a:t>A Producer Responsibility Organisation is an organisation that helps producers meet their EPR targets through various recyclers and dismantlers in the country. PRO is responsible for setting up a collection mechanism for the targeted material and create awareness for recycling of e-waste. </a:t>
            </a:r>
            <a:endParaRPr/>
          </a:p>
        </p:txBody>
      </p:sp>
      <p:sp>
        <p:nvSpPr>
          <p:cNvPr id="141" name="Google Shape;141;p19"/>
          <p:cNvSpPr/>
          <p:nvPr/>
        </p:nvSpPr>
        <p:spPr>
          <a:xfrm>
            <a:off x="124984" y="565647"/>
            <a:ext cx="7822462" cy="504433"/>
          </a:xfrm>
          <a:prstGeom prst="rect">
            <a:avLst/>
          </a:prstGeom>
          <a:noFill/>
          <a:ln>
            <a:noFill/>
          </a:ln>
        </p:spPr>
        <p:txBody>
          <a:bodyPr spcFirstLastPara="1" wrap="square" lIns="91425" tIns="45700" rIns="91425" bIns="45700" anchor="t" anchorCtr="0">
            <a:noAutofit/>
          </a:bodyPr>
          <a:lstStyle/>
          <a:p>
            <a:pPr marL="1144270" marR="490855" lvl="0" indent="-520064" algn="l" rtl="0">
              <a:lnSpc>
                <a:spcPct val="103000"/>
              </a:lnSpc>
              <a:spcBef>
                <a:spcPts val="0"/>
              </a:spcBef>
              <a:spcAft>
                <a:spcPts val="0"/>
              </a:spcAft>
              <a:buNone/>
            </a:pPr>
            <a:r>
              <a:rPr lang="en-US" sz="2600" b="1" i="1" u="none" strike="noStrike" cap="none">
                <a:solidFill>
                  <a:srgbClr val="00B050"/>
                </a:solidFill>
                <a:latin typeface="Cambria"/>
                <a:ea typeface="Cambria"/>
                <a:cs typeface="Cambria"/>
                <a:sym typeface="Cambria"/>
              </a:rPr>
              <a:t>Govt  Approach &amp; Policies towards E-Waste</a:t>
            </a:r>
            <a:endParaRPr sz="2600" b="1" i="0" u="none" strike="noStrike" cap="none">
              <a:solidFill>
                <a:srgbClr val="00B050"/>
              </a:solidFill>
              <a:latin typeface="Cambria"/>
              <a:ea typeface="Cambria"/>
              <a:cs typeface="Cambria"/>
              <a:sym typeface="Cambria"/>
            </a:endParaRPr>
          </a:p>
        </p:txBody>
      </p:sp>
      <p:pic>
        <p:nvPicPr>
          <p:cNvPr id="143" name="Google Shape;143;p19" descr="Image result for e-waste Govt rules"/>
          <p:cNvPicPr preferRelativeResize="0"/>
          <p:nvPr/>
        </p:nvPicPr>
        <p:blipFill rotWithShape="1">
          <a:blip r:embed="rId3">
            <a:alphaModFix/>
          </a:blip>
          <a:srcRect/>
          <a:stretch/>
        </p:blipFill>
        <p:spPr>
          <a:xfrm>
            <a:off x="5316538" y="1071563"/>
            <a:ext cx="3702050" cy="5284787"/>
          </a:xfrm>
          <a:prstGeom prst="rect">
            <a:avLst/>
          </a:prstGeom>
          <a:noFill/>
          <a:ln>
            <a:noFill/>
          </a:ln>
        </p:spPr>
      </p:pic>
      <p:pic>
        <p:nvPicPr>
          <p:cNvPr id="2" name="Picture 1">
            <a:extLst>
              <a:ext uri="{FF2B5EF4-FFF2-40B4-BE49-F238E27FC236}">
                <a16:creationId xmlns:a16="http://schemas.microsoft.com/office/drawing/2014/main" id="{3E443A24-6FE7-41BB-8DE1-4188F2D93556}"/>
              </a:ext>
            </a:extLst>
          </p:cNvPr>
          <p:cNvPicPr>
            <a:picLocks noChangeAspect="1"/>
          </p:cNvPicPr>
          <p:nvPr/>
        </p:nvPicPr>
        <p:blipFill>
          <a:blip r:embed="rId4"/>
          <a:stretch>
            <a:fillRect/>
          </a:stretch>
        </p:blipFill>
        <p:spPr>
          <a:xfrm>
            <a:off x="6387118" y="-9330"/>
            <a:ext cx="2799184" cy="726038"/>
          </a:xfrm>
          <a:prstGeom prst="rect">
            <a:avLst/>
          </a:prstGeom>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p:nvPr/>
        </p:nvSpPr>
        <p:spPr>
          <a:xfrm>
            <a:off x="123825" y="1493838"/>
            <a:ext cx="3948113" cy="5078412"/>
          </a:xfrm>
          <a:prstGeom prst="rect">
            <a:avLst/>
          </a:prstGeom>
          <a:noFill/>
          <a:ln>
            <a:noFill/>
          </a:ln>
        </p:spPr>
        <p:txBody>
          <a:bodyPr spcFirstLastPara="1" wrap="square" lIns="91425" tIns="45700" rIns="91425" bIns="45700" anchor="t" anchorCtr="0">
            <a:noAutofit/>
          </a:bodyPr>
          <a:lstStyle/>
          <a:p>
            <a:pPr marL="0" marR="0" lvl="0" indent="-114300" algn="l" rtl="0">
              <a:spcBef>
                <a:spcPts val="0"/>
              </a:spcBef>
              <a:spcAft>
                <a:spcPts val="0"/>
              </a:spcAft>
              <a:buClr>
                <a:schemeClr val="dk1"/>
              </a:buClr>
              <a:buSzPts val="1800"/>
              <a:buFont typeface="Noto Sans Symbols"/>
              <a:buChar char="✔"/>
            </a:pPr>
            <a:r>
              <a:rPr lang="en-US" sz="1800" b="0" i="1" u="none" strike="noStrike" cap="none">
                <a:solidFill>
                  <a:schemeClr val="dk1"/>
                </a:solidFill>
                <a:latin typeface="Cambria"/>
                <a:ea typeface="Cambria"/>
                <a:cs typeface="Cambria"/>
                <a:sym typeface="Cambria"/>
              </a:rPr>
              <a:t> </a:t>
            </a:r>
            <a:r>
              <a:rPr lang="en-US" sz="1800" b="0" i="1" u="none" strike="noStrike" cap="none">
                <a:solidFill>
                  <a:srgbClr val="00B0F0"/>
                </a:solidFill>
                <a:latin typeface="Cambria"/>
                <a:ea typeface="Cambria"/>
                <a:cs typeface="Cambria"/>
                <a:sym typeface="Cambria"/>
              </a:rPr>
              <a:t>As Your Extended EPR Arm</a:t>
            </a:r>
            <a:r>
              <a:rPr lang="en-US" sz="1800" b="0" i="1" u="none" strike="noStrike" cap="none">
                <a:solidFill>
                  <a:schemeClr val="dk1"/>
                </a:solidFill>
                <a:latin typeface="Cambria"/>
                <a:ea typeface="Cambria"/>
                <a:cs typeface="Cambria"/>
                <a:sym typeface="Cambria"/>
              </a:rPr>
              <a:t>, We will </a:t>
            </a:r>
            <a:r>
              <a:rPr lang="en-US" sz="1800" b="0" i="0" u="none" strike="noStrike" cap="none">
                <a:solidFill>
                  <a:schemeClr val="dk1"/>
                </a:solidFill>
                <a:latin typeface="Cambria"/>
                <a:ea typeface="Cambria"/>
                <a:cs typeface="Cambria"/>
                <a:sym typeface="Cambria"/>
              </a:rPr>
              <a:t>ensure transparency in  operations, commitment &amp; responsibility towards </a:t>
            </a:r>
            <a:r>
              <a:rPr lang="en-US" sz="1800" b="0" i="1" u="none" strike="noStrike" cap="none">
                <a:solidFill>
                  <a:srgbClr val="00B0F0"/>
                </a:solidFill>
                <a:latin typeface="Cambria"/>
                <a:ea typeface="Cambria"/>
                <a:cs typeface="Cambria"/>
                <a:sym typeface="Cambria"/>
              </a:rPr>
              <a:t>meeting your EPR targets </a:t>
            </a:r>
            <a:r>
              <a:rPr lang="en-US" sz="1800" b="0" i="0" u="none" strike="noStrike" cap="none">
                <a:solidFill>
                  <a:schemeClr val="dk1"/>
                </a:solidFill>
                <a:latin typeface="Cambria"/>
                <a:ea typeface="Cambria"/>
                <a:cs typeface="Cambria"/>
                <a:sym typeface="Cambria"/>
              </a:rPr>
              <a:t>in a specified timeframe, Guidelines and strong Work Ethics. </a:t>
            </a:r>
            <a:endParaRPr/>
          </a:p>
          <a:p>
            <a:pPr marL="0" marR="0" lvl="0" indent="-11430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mbria"/>
                <a:ea typeface="Cambria"/>
                <a:cs typeface="Cambria"/>
                <a:sym typeface="Cambria"/>
              </a:rPr>
              <a:t>We specialize in reverse supply chain services -reverse logistics, environmental reporting &amp; downstream processing.</a:t>
            </a:r>
            <a:endParaRPr/>
          </a:p>
          <a:p>
            <a:pPr marL="0" marR="0" lvl="0" indent="-11430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mbria"/>
                <a:ea typeface="Cambria"/>
                <a:cs typeface="Cambria"/>
                <a:sym typeface="Cambria"/>
              </a:rPr>
              <a:t>Presence across India through our collection centres &amp; channel partners, in our ISO Certified and R2 Certified (in process), excellent facility in Bangalore. </a:t>
            </a:r>
            <a:endParaRPr/>
          </a:p>
          <a:p>
            <a:pPr marL="0" marR="0" lvl="0" indent="-11430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Cambria"/>
                <a:ea typeface="Cambria"/>
                <a:cs typeface="Cambria"/>
                <a:sym typeface="Cambria"/>
              </a:rPr>
              <a:t>We provide evidences in the form of videos, pictures, documents etc as per the requirement of the producer. </a:t>
            </a:r>
            <a:endParaRPr/>
          </a:p>
        </p:txBody>
      </p:sp>
      <p:pic>
        <p:nvPicPr>
          <p:cNvPr id="150" name="Google Shape;150;p20" descr="Image result for e-waste PRO"/>
          <p:cNvPicPr preferRelativeResize="0"/>
          <p:nvPr/>
        </p:nvPicPr>
        <p:blipFill rotWithShape="1">
          <a:blip r:embed="rId3">
            <a:alphaModFix/>
          </a:blip>
          <a:srcRect/>
          <a:stretch/>
        </p:blipFill>
        <p:spPr>
          <a:xfrm>
            <a:off x="3857625" y="1036443"/>
            <a:ext cx="5162550" cy="5545137"/>
          </a:xfrm>
          <a:prstGeom prst="rect">
            <a:avLst/>
          </a:prstGeom>
          <a:noFill/>
          <a:ln>
            <a:noFill/>
          </a:ln>
        </p:spPr>
      </p:pic>
      <p:sp>
        <p:nvSpPr>
          <p:cNvPr id="151" name="Google Shape;151;p20"/>
          <p:cNvSpPr txBox="1">
            <a:spLocks noGrp="1"/>
          </p:cNvSpPr>
          <p:nvPr>
            <p:ph type="title"/>
          </p:nvPr>
        </p:nvSpPr>
        <p:spPr>
          <a:xfrm>
            <a:off x="785786" y="383663"/>
            <a:ext cx="5767416" cy="642942"/>
          </a:xfrm>
          <a:prstGeom prst="rect">
            <a:avLst/>
          </a:prstGeom>
          <a:noFill/>
          <a:ln>
            <a:noFill/>
          </a:ln>
        </p:spPr>
        <p:txBody>
          <a:bodyPr spcFirstLastPara="1" wrap="square" lIns="91425" tIns="45700" rIns="91425" bIns="45700" anchor="ctr" anchorCtr="0">
            <a:noAutofit/>
          </a:bodyPr>
          <a:lstStyle/>
          <a:p>
            <a:pPr marL="1144270" marR="490855" lvl="0" indent="-520064" algn="ctr" rtl="0">
              <a:lnSpc>
                <a:spcPct val="103000"/>
              </a:lnSpc>
              <a:spcBef>
                <a:spcPts val="0"/>
              </a:spcBef>
              <a:spcAft>
                <a:spcPts val="0"/>
              </a:spcAft>
              <a:buNone/>
            </a:pPr>
            <a:r>
              <a:rPr lang="en-US" sz="2800" b="1" i="1">
                <a:solidFill>
                  <a:srgbClr val="00B050"/>
                </a:solidFill>
                <a:latin typeface="Cambria"/>
                <a:ea typeface="Cambria"/>
                <a:cs typeface="Cambria"/>
                <a:sym typeface="Cambria"/>
              </a:rPr>
              <a:t>How E-WaRDD can help you Achieve EPR Targets </a:t>
            </a:r>
            <a:endParaRPr sz="2800" b="1">
              <a:solidFill>
                <a:srgbClr val="00B050"/>
              </a:solidFill>
              <a:latin typeface="Cambria"/>
              <a:ea typeface="Cambria"/>
              <a:cs typeface="Cambria"/>
              <a:sym typeface="Cambria"/>
            </a:endParaRPr>
          </a:p>
        </p:txBody>
      </p:sp>
      <p:pic>
        <p:nvPicPr>
          <p:cNvPr id="3" name="Picture 2">
            <a:extLst>
              <a:ext uri="{FF2B5EF4-FFF2-40B4-BE49-F238E27FC236}">
                <a16:creationId xmlns:a16="http://schemas.microsoft.com/office/drawing/2014/main" id="{2FE9C0B1-39F4-4FCE-82AC-452B93629C19}"/>
              </a:ext>
            </a:extLst>
          </p:cNvPr>
          <p:cNvPicPr>
            <a:picLocks noChangeAspect="1"/>
          </p:cNvPicPr>
          <p:nvPr/>
        </p:nvPicPr>
        <p:blipFill>
          <a:blip r:embed="rId4"/>
          <a:stretch>
            <a:fillRect/>
          </a:stretch>
        </p:blipFill>
        <p:spPr>
          <a:xfrm>
            <a:off x="6349794" y="-18661"/>
            <a:ext cx="2799184" cy="726038"/>
          </a:xfrm>
          <a:prstGeom prst="rect">
            <a:avLst/>
          </a:prstGeom>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1"/>
          <p:cNvSpPr txBox="1">
            <a:spLocks noGrp="1"/>
          </p:cNvSpPr>
          <p:nvPr>
            <p:ph type="body" idx="1"/>
          </p:nvPr>
        </p:nvSpPr>
        <p:spPr>
          <a:xfrm>
            <a:off x="285720" y="906038"/>
            <a:ext cx="7929618" cy="5523357"/>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rgbClr val="007C18"/>
              </a:buClr>
              <a:buSzPts val="2000"/>
              <a:buFont typeface="Cambria"/>
              <a:buNone/>
            </a:pPr>
            <a:r>
              <a:rPr lang="en-US" sz="2000" b="1" i="1">
                <a:solidFill>
                  <a:srgbClr val="00B050"/>
                </a:solidFill>
                <a:latin typeface="Cambria"/>
                <a:ea typeface="Cambria"/>
                <a:cs typeface="Cambria"/>
                <a:sym typeface="Cambria"/>
              </a:rPr>
              <a:t>Objectives </a:t>
            </a:r>
            <a:r>
              <a:rPr lang="en-US" sz="1800" b="1" i="1">
                <a:solidFill>
                  <a:srgbClr val="00B050"/>
                </a:solidFill>
                <a:latin typeface="Cambria"/>
                <a:ea typeface="Cambria"/>
                <a:cs typeface="Cambria"/>
                <a:sym typeface="Cambria"/>
              </a:rPr>
              <a:t> </a:t>
            </a:r>
            <a:endParaRPr sz="1800" b="1">
              <a:solidFill>
                <a:srgbClr val="00B050"/>
              </a:solidFill>
              <a:latin typeface="Cambria"/>
              <a:ea typeface="Cambria"/>
              <a:cs typeface="Cambria"/>
              <a:sym typeface="Cambria"/>
            </a:endParaRPr>
          </a:p>
          <a:p>
            <a:pPr marL="342900" lvl="0" indent="-342900" algn="just" rtl="0">
              <a:spcBef>
                <a:spcPts val="360"/>
              </a:spcBef>
              <a:spcAft>
                <a:spcPts val="0"/>
              </a:spcAft>
              <a:buClr>
                <a:srgbClr val="007C18"/>
              </a:buClr>
              <a:buSzPts val="1800"/>
              <a:buFont typeface="Courier New"/>
              <a:buChar char="o"/>
            </a:pPr>
            <a:r>
              <a:rPr lang="en-US" sz="1800">
                <a:latin typeface="Cambria"/>
                <a:ea typeface="Cambria"/>
                <a:cs typeface="Cambria"/>
                <a:sym typeface="Cambria"/>
              </a:rPr>
              <a:t>Focusing on providing solution for E- Waste Management, Waste disposal, Re-use and Waste recycling. Reducing waste to landfill in an environmental friendly manner. </a:t>
            </a:r>
            <a:endParaRPr/>
          </a:p>
          <a:p>
            <a:pPr marL="342900" lvl="0" indent="-342900" algn="just" rtl="0">
              <a:spcBef>
                <a:spcPts val="360"/>
              </a:spcBef>
              <a:spcAft>
                <a:spcPts val="0"/>
              </a:spcAft>
              <a:buClr>
                <a:srgbClr val="007C18"/>
              </a:buClr>
              <a:buSzPts val="1800"/>
              <a:buFont typeface="Courier New"/>
              <a:buChar char="o"/>
            </a:pPr>
            <a:r>
              <a:rPr lang="en-US" sz="1800">
                <a:latin typeface="Cambria"/>
                <a:ea typeface="Cambria"/>
                <a:cs typeface="Cambria"/>
                <a:sym typeface="Cambria"/>
              </a:rPr>
              <a:t>Committed to the ZERO negative environmental impact through best indigenous Indian Solution for the collection, transportation, segregation and recycling of end-of-life electronics</a:t>
            </a:r>
            <a:endParaRPr sz="2000" b="1" i="1">
              <a:solidFill>
                <a:srgbClr val="00B050"/>
              </a:solidFill>
              <a:latin typeface="Cambria"/>
              <a:ea typeface="Cambria"/>
              <a:cs typeface="Cambria"/>
              <a:sym typeface="Cambria"/>
            </a:endParaRPr>
          </a:p>
          <a:p>
            <a:pPr marL="342900" lvl="0" indent="-342900" algn="just" rtl="0">
              <a:spcBef>
                <a:spcPts val="400"/>
              </a:spcBef>
              <a:spcAft>
                <a:spcPts val="0"/>
              </a:spcAft>
              <a:buClr>
                <a:srgbClr val="007C18"/>
              </a:buClr>
              <a:buSzPts val="2000"/>
              <a:buFont typeface="Cambria"/>
              <a:buNone/>
            </a:pPr>
            <a:r>
              <a:rPr lang="en-US" sz="2000" b="1" i="1">
                <a:solidFill>
                  <a:srgbClr val="00B050"/>
                </a:solidFill>
                <a:latin typeface="Cambria"/>
                <a:ea typeface="Cambria"/>
                <a:cs typeface="Cambria"/>
                <a:sym typeface="Cambria"/>
              </a:rPr>
              <a:t>Our Facilities </a:t>
            </a:r>
            <a:endParaRPr sz="2000" b="1">
              <a:solidFill>
                <a:srgbClr val="00B050"/>
              </a:solidFill>
              <a:latin typeface="Cambria"/>
              <a:ea typeface="Cambria"/>
              <a:cs typeface="Cambria"/>
              <a:sym typeface="Cambria"/>
            </a:endParaRPr>
          </a:p>
          <a:p>
            <a:pPr marL="342900" lvl="0" indent="-342900" algn="just" rtl="0">
              <a:spcBef>
                <a:spcPts val="360"/>
              </a:spcBef>
              <a:spcAft>
                <a:spcPts val="0"/>
              </a:spcAft>
              <a:buClr>
                <a:srgbClr val="007C18"/>
              </a:buClr>
              <a:buSzPts val="1800"/>
              <a:buFont typeface="Courier New"/>
              <a:buChar char="o"/>
            </a:pPr>
            <a:r>
              <a:rPr lang="en-US" sz="1800">
                <a:latin typeface="Cambria"/>
                <a:ea typeface="Cambria"/>
                <a:cs typeface="Cambria"/>
                <a:sym typeface="Cambria"/>
              </a:rPr>
              <a:t>Estd in Year 2006 in Bangalore </a:t>
            </a:r>
            <a:endParaRPr sz="1800">
              <a:latin typeface="Cambria"/>
              <a:ea typeface="Cambria"/>
              <a:cs typeface="Cambria"/>
              <a:sym typeface="Cambria"/>
            </a:endParaRPr>
          </a:p>
          <a:p>
            <a:pPr marL="342900" lvl="0" indent="-342900" algn="just" rtl="0">
              <a:spcBef>
                <a:spcPts val="360"/>
              </a:spcBef>
              <a:spcAft>
                <a:spcPts val="0"/>
              </a:spcAft>
              <a:buClr>
                <a:srgbClr val="007C18"/>
              </a:buClr>
              <a:buSzPts val="1800"/>
              <a:buFont typeface="Courier New"/>
              <a:buChar char="o"/>
            </a:pPr>
            <a:r>
              <a:rPr lang="en-US" sz="1800">
                <a:latin typeface="Cambria"/>
                <a:ea typeface="Cambria"/>
                <a:cs typeface="Cambria"/>
                <a:sym typeface="Cambria"/>
              </a:rPr>
              <a:t>Size of the unit: 5400 sq.ft  &amp; located in Industrial area of Nyandanahalli, Mysore Road. </a:t>
            </a:r>
            <a:endParaRPr/>
          </a:p>
          <a:p>
            <a:pPr marL="342900" lvl="0" indent="-342900" algn="just" rtl="0">
              <a:spcBef>
                <a:spcPts val="360"/>
              </a:spcBef>
              <a:spcAft>
                <a:spcPts val="0"/>
              </a:spcAft>
              <a:buClr>
                <a:srgbClr val="007C18"/>
              </a:buClr>
              <a:buSzPts val="1800"/>
              <a:buFont typeface="Courier New"/>
              <a:buChar char="o"/>
            </a:pPr>
            <a:r>
              <a:rPr lang="en-US" sz="1800">
                <a:latin typeface="Cambria"/>
                <a:ea typeface="Cambria"/>
                <a:cs typeface="Cambria"/>
                <a:sym typeface="Cambria"/>
              </a:rPr>
              <a:t>Number of employees: 20</a:t>
            </a:r>
            <a:endParaRPr/>
          </a:p>
          <a:p>
            <a:pPr marL="342900" lvl="0" indent="-342900" algn="just" rtl="0">
              <a:spcBef>
                <a:spcPts val="360"/>
              </a:spcBef>
              <a:spcAft>
                <a:spcPts val="0"/>
              </a:spcAft>
              <a:buClr>
                <a:srgbClr val="007C18"/>
              </a:buClr>
              <a:buSzPts val="1800"/>
              <a:buFont typeface="Courier New"/>
              <a:buChar char="o"/>
            </a:pPr>
            <a:r>
              <a:rPr lang="en-US" sz="1800">
                <a:latin typeface="Cambria"/>
                <a:ea typeface="Cambria"/>
                <a:cs typeface="Cambria"/>
                <a:sym typeface="Cambria"/>
              </a:rPr>
              <a:t>Modern Equipment with Installed Capacity </a:t>
            </a:r>
            <a:r>
              <a:rPr lang="en-US" sz="1800" b="1">
                <a:latin typeface="Cambria"/>
                <a:ea typeface="Cambria"/>
                <a:cs typeface="Cambria"/>
                <a:sym typeface="Cambria"/>
              </a:rPr>
              <a:t>– 2 Tonnes per day</a:t>
            </a:r>
            <a:endParaRPr/>
          </a:p>
          <a:p>
            <a:pPr marL="285750" lvl="0" indent="-285750" algn="just" rtl="0">
              <a:spcBef>
                <a:spcPts val="360"/>
              </a:spcBef>
              <a:spcAft>
                <a:spcPts val="0"/>
              </a:spcAft>
              <a:buClr>
                <a:schemeClr val="dk1"/>
              </a:buClr>
              <a:buSzPts val="1800"/>
              <a:buFont typeface="Courier New"/>
              <a:buChar char="o"/>
            </a:pPr>
            <a:r>
              <a:rPr lang="en-US" sz="1800">
                <a:latin typeface="Cambria"/>
                <a:ea typeface="Cambria"/>
                <a:cs typeface="Cambria"/>
                <a:sym typeface="Cambria"/>
              </a:rPr>
              <a:t> CPCB and KSPCB Authorized Recycler’s.</a:t>
            </a:r>
            <a:endParaRPr/>
          </a:p>
          <a:p>
            <a:pPr marL="342900" lvl="0" indent="-342900" algn="just" rtl="0">
              <a:spcBef>
                <a:spcPts val="360"/>
              </a:spcBef>
              <a:spcAft>
                <a:spcPts val="0"/>
              </a:spcAft>
              <a:buClr>
                <a:schemeClr val="dk1"/>
              </a:buClr>
              <a:buSzPts val="1800"/>
              <a:buFont typeface="Courier New"/>
              <a:buChar char="o"/>
            </a:pPr>
            <a:r>
              <a:rPr lang="en-US" sz="1800" u="sng">
                <a:latin typeface="Cambria"/>
                <a:ea typeface="Cambria"/>
                <a:cs typeface="Cambria"/>
                <a:sym typeface="Cambria"/>
              </a:rPr>
              <a:t>Our Facilities PAN India (with Channel partners)</a:t>
            </a:r>
            <a:endParaRPr/>
          </a:p>
          <a:p>
            <a:pPr marL="342900" lvl="0" indent="-342900" algn="just" rtl="0">
              <a:spcBef>
                <a:spcPts val="360"/>
              </a:spcBef>
              <a:spcAft>
                <a:spcPts val="0"/>
              </a:spcAft>
              <a:buClr>
                <a:schemeClr val="dk1"/>
              </a:buClr>
              <a:buSzPts val="1800"/>
              <a:buFont typeface="Cambria"/>
              <a:buNone/>
            </a:pPr>
            <a:r>
              <a:rPr lang="en-US" sz="1800" b="1">
                <a:latin typeface="Cambria"/>
                <a:ea typeface="Cambria"/>
                <a:cs typeface="Cambria"/>
                <a:sym typeface="Cambria"/>
              </a:rPr>
              <a:t>       Bengaluru  	New Delhi  	Mumbai  	Hyderabad </a:t>
            </a:r>
            <a:endParaRPr/>
          </a:p>
          <a:p>
            <a:pPr marL="342900" lvl="0" indent="-342900" algn="just" rtl="0">
              <a:spcBef>
                <a:spcPts val="360"/>
              </a:spcBef>
              <a:spcAft>
                <a:spcPts val="0"/>
              </a:spcAft>
              <a:buClr>
                <a:schemeClr val="dk1"/>
              </a:buClr>
              <a:buSzPts val="1800"/>
              <a:buFont typeface="Cambria"/>
              <a:buNone/>
            </a:pPr>
            <a:r>
              <a:rPr lang="en-US" sz="1800" b="1">
                <a:latin typeface="Cambria"/>
                <a:ea typeface="Cambria"/>
                <a:cs typeface="Cambria"/>
                <a:sym typeface="Cambria"/>
              </a:rPr>
              <a:t>       Kerala  	Kolkata  	Chennai 		Pune  </a:t>
            </a:r>
            <a:endParaRPr sz="1800" b="1">
              <a:solidFill>
                <a:srgbClr val="FF0000"/>
              </a:solidFill>
              <a:latin typeface="Cambria"/>
              <a:ea typeface="Cambria"/>
              <a:cs typeface="Cambria"/>
              <a:sym typeface="Cambria"/>
            </a:endParaRPr>
          </a:p>
        </p:txBody>
      </p:sp>
      <p:sp>
        <p:nvSpPr>
          <p:cNvPr id="158" name="Google Shape;158;p21"/>
          <p:cNvSpPr/>
          <p:nvPr/>
        </p:nvSpPr>
        <p:spPr>
          <a:xfrm>
            <a:off x="285720" y="322481"/>
            <a:ext cx="4071966" cy="536429"/>
          </a:xfrm>
          <a:prstGeom prst="rect">
            <a:avLst/>
          </a:prstGeom>
          <a:noFill/>
          <a:ln>
            <a:noFill/>
          </a:ln>
        </p:spPr>
        <p:txBody>
          <a:bodyPr spcFirstLastPara="1" wrap="square" lIns="91425" tIns="45700" rIns="91425" bIns="45700" anchor="t" anchorCtr="0">
            <a:noAutofit/>
          </a:bodyPr>
          <a:lstStyle/>
          <a:p>
            <a:pPr marL="1144270" marR="490855" lvl="0" indent="-520064" algn="l" rtl="0">
              <a:lnSpc>
                <a:spcPct val="103000"/>
              </a:lnSpc>
              <a:spcBef>
                <a:spcPts val="0"/>
              </a:spcBef>
              <a:spcAft>
                <a:spcPts val="0"/>
              </a:spcAft>
              <a:buNone/>
            </a:pPr>
            <a:r>
              <a:rPr lang="en-US" sz="3000" b="1" i="1" u="none" strike="noStrike" cap="none">
                <a:solidFill>
                  <a:srgbClr val="00B050"/>
                </a:solidFill>
                <a:latin typeface="Cambria"/>
                <a:ea typeface="Cambria"/>
                <a:cs typeface="Cambria"/>
                <a:sym typeface="Cambria"/>
              </a:rPr>
              <a:t>About E-WaRDD</a:t>
            </a:r>
            <a:endParaRPr sz="3000" b="1" i="0" u="none" strike="noStrike" cap="none">
              <a:solidFill>
                <a:srgbClr val="00B050"/>
              </a:solidFill>
              <a:latin typeface="Cambria"/>
              <a:ea typeface="Cambria"/>
              <a:cs typeface="Cambria"/>
              <a:sym typeface="Cambria"/>
            </a:endParaRPr>
          </a:p>
        </p:txBody>
      </p:sp>
      <p:pic>
        <p:nvPicPr>
          <p:cNvPr id="2" name="Picture 1">
            <a:extLst>
              <a:ext uri="{FF2B5EF4-FFF2-40B4-BE49-F238E27FC236}">
                <a16:creationId xmlns:a16="http://schemas.microsoft.com/office/drawing/2014/main" id="{8CF28686-526E-4D5A-963B-DB0314EDE2B3}"/>
              </a:ext>
            </a:extLst>
          </p:cNvPr>
          <p:cNvPicPr>
            <a:picLocks noChangeAspect="1"/>
          </p:cNvPicPr>
          <p:nvPr/>
        </p:nvPicPr>
        <p:blipFill>
          <a:blip r:embed="rId3"/>
          <a:stretch>
            <a:fillRect/>
          </a:stretch>
        </p:blipFill>
        <p:spPr>
          <a:xfrm>
            <a:off x="6340463" y="-9330"/>
            <a:ext cx="2799184" cy="72603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a:t>
            </a:fld>
            <a:endParaRPr/>
          </a:p>
        </p:txBody>
      </p:sp>
      <p:sp>
        <p:nvSpPr>
          <p:cNvPr id="166" name="Google Shape;166;p22"/>
          <p:cNvSpPr/>
          <p:nvPr/>
        </p:nvSpPr>
        <p:spPr>
          <a:xfrm>
            <a:off x="142843" y="3000372"/>
            <a:ext cx="878687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0" i="0" u="none" strike="noStrike" cap="none">
                <a:solidFill>
                  <a:schemeClr val="dk1"/>
                </a:solidFill>
                <a:latin typeface="Cambria"/>
                <a:ea typeface="Cambria"/>
                <a:cs typeface="Cambria"/>
                <a:sym typeface="Cambria"/>
              </a:rPr>
              <a:t>We are ISO 14001:2004 and ISO 9001:2008 Certified E-Waste Organization    </a:t>
            </a:r>
            <a:endParaRPr/>
          </a:p>
        </p:txBody>
      </p:sp>
      <p:sp>
        <p:nvSpPr>
          <p:cNvPr id="167" name="Google Shape;167;p22"/>
          <p:cNvSpPr/>
          <p:nvPr/>
        </p:nvSpPr>
        <p:spPr>
          <a:xfrm>
            <a:off x="2428838" y="38100"/>
            <a:ext cx="3571922"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i="1">
                <a:solidFill>
                  <a:srgbClr val="00B050"/>
                </a:solidFill>
                <a:latin typeface="Cambria"/>
                <a:ea typeface="Cambria"/>
                <a:cs typeface="Cambria"/>
                <a:sym typeface="Cambria"/>
              </a:rPr>
              <a:t>Certifications </a:t>
            </a:r>
            <a:endParaRPr sz="4000">
              <a:solidFill>
                <a:schemeClr val="dk1"/>
              </a:solidFill>
              <a:latin typeface="Arial"/>
              <a:ea typeface="Arial"/>
              <a:cs typeface="Arial"/>
              <a:sym typeface="Arial"/>
            </a:endParaRPr>
          </a:p>
        </p:txBody>
      </p:sp>
      <p:pic>
        <p:nvPicPr>
          <p:cNvPr id="168" name="Google Shape;168;p22"/>
          <p:cNvPicPr preferRelativeResize="0"/>
          <p:nvPr/>
        </p:nvPicPr>
        <p:blipFill rotWithShape="1">
          <a:blip r:embed="rId3">
            <a:alphaModFix/>
          </a:blip>
          <a:srcRect/>
          <a:stretch/>
        </p:blipFill>
        <p:spPr>
          <a:xfrm>
            <a:off x="5324107" y="684431"/>
            <a:ext cx="2469687" cy="2257481"/>
          </a:xfrm>
          <a:prstGeom prst="rect">
            <a:avLst/>
          </a:prstGeom>
          <a:noFill/>
          <a:ln>
            <a:noFill/>
          </a:ln>
        </p:spPr>
      </p:pic>
      <p:pic>
        <p:nvPicPr>
          <p:cNvPr id="169" name="Google Shape;169;p22"/>
          <p:cNvPicPr preferRelativeResize="0"/>
          <p:nvPr/>
        </p:nvPicPr>
        <p:blipFill rotWithShape="1">
          <a:blip r:embed="rId4">
            <a:alphaModFix/>
          </a:blip>
          <a:srcRect/>
          <a:stretch/>
        </p:blipFill>
        <p:spPr>
          <a:xfrm>
            <a:off x="785450" y="857231"/>
            <a:ext cx="2500331" cy="2084681"/>
          </a:xfrm>
          <a:prstGeom prst="rect">
            <a:avLst/>
          </a:prstGeom>
          <a:noFill/>
          <a:ln>
            <a:noFill/>
          </a:ln>
        </p:spPr>
      </p:pic>
      <p:pic>
        <p:nvPicPr>
          <p:cNvPr id="170" name="Google Shape;170;p22"/>
          <p:cNvPicPr preferRelativeResize="0"/>
          <p:nvPr/>
        </p:nvPicPr>
        <p:blipFill rotWithShape="1">
          <a:blip r:embed="rId5">
            <a:alphaModFix/>
          </a:blip>
          <a:srcRect/>
          <a:stretch/>
        </p:blipFill>
        <p:spPr>
          <a:xfrm>
            <a:off x="785450" y="3400482"/>
            <a:ext cx="2627973" cy="2476708"/>
          </a:xfrm>
          <a:prstGeom prst="rect">
            <a:avLst/>
          </a:prstGeom>
          <a:noFill/>
          <a:ln>
            <a:noFill/>
          </a:ln>
        </p:spPr>
      </p:pic>
      <p:sp>
        <p:nvSpPr>
          <p:cNvPr id="171" name="Google Shape;171;p22"/>
          <p:cNvSpPr/>
          <p:nvPr/>
        </p:nvSpPr>
        <p:spPr>
          <a:xfrm>
            <a:off x="357158" y="5521325"/>
            <a:ext cx="3536950"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Cambria"/>
                <a:ea typeface="Cambria"/>
                <a:cs typeface="Cambria"/>
                <a:sym typeface="Cambria"/>
              </a:rPr>
              <a:t>We have applied for  R2:2013 Certified Recycler in May 2018 </a:t>
            </a:r>
            <a:endParaRPr sz="2000">
              <a:solidFill>
                <a:schemeClr val="dk1"/>
              </a:solidFill>
              <a:latin typeface="Cambria"/>
              <a:ea typeface="Cambria"/>
              <a:cs typeface="Cambria"/>
              <a:sym typeface="Cambria"/>
            </a:endParaRPr>
          </a:p>
        </p:txBody>
      </p:sp>
      <p:pic>
        <p:nvPicPr>
          <p:cNvPr id="172" name="Google Shape;172;p22" descr="C:\Users\nilesh desai\Desktop\New folder\Ewardd new pics\KSCPCB logo.jpg"/>
          <p:cNvPicPr preferRelativeResize="0"/>
          <p:nvPr/>
        </p:nvPicPr>
        <p:blipFill rotWithShape="1">
          <a:blip r:embed="rId6">
            <a:alphaModFix/>
          </a:blip>
          <a:srcRect/>
          <a:stretch/>
        </p:blipFill>
        <p:spPr>
          <a:xfrm>
            <a:off x="5129212" y="3714752"/>
            <a:ext cx="2847975" cy="1609725"/>
          </a:xfrm>
          <a:prstGeom prst="rect">
            <a:avLst/>
          </a:prstGeom>
          <a:noFill/>
          <a:ln>
            <a:noFill/>
          </a:ln>
        </p:spPr>
      </p:pic>
      <p:sp>
        <p:nvSpPr>
          <p:cNvPr id="173" name="Google Shape;173;p22"/>
          <p:cNvSpPr/>
          <p:nvPr/>
        </p:nvSpPr>
        <p:spPr>
          <a:xfrm>
            <a:off x="5129212" y="5648464"/>
            <a:ext cx="3536950"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chemeClr val="dk1"/>
                </a:solidFill>
                <a:latin typeface="Cambria"/>
                <a:ea typeface="Cambria"/>
                <a:cs typeface="Cambria"/>
                <a:sym typeface="Cambria"/>
              </a:rPr>
              <a:t>Approved &amp; </a:t>
            </a:r>
            <a:r>
              <a:rPr lang="en-US" sz="2000" dirty="0" err="1">
                <a:solidFill>
                  <a:schemeClr val="dk1"/>
                </a:solidFill>
                <a:latin typeface="Cambria"/>
                <a:ea typeface="Cambria"/>
                <a:cs typeface="Cambria"/>
                <a:sym typeface="Cambria"/>
              </a:rPr>
              <a:t>Authorised</a:t>
            </a:r>
            <a:r>
              <a:rPr lang="en-US" sz="2000" dirty="0">
                <a:solidFill>
                  <a:schemeClr val="dk1"/>
                </a:solidFill>
                <a:latin typeface="Cambria"/>
                <a:ea typeface="Cambria"/>
                <a:cs typeface="Cambria"/>
                <a:sym typeface="Cambria"/>
              </a:rPr>
              <a:t> by KSPCB </a:t>
            </a:r>
            <a:endParaRPr sz="2000" dirty="0">
              <a:solidFill>
                <a:schemeClr val="dk1"/>
              </a:solidFill>
              <a:latin typeface="Cambria"/>
              <a:ea typeface="Cambria"/>
              <a:cs typeface="Cambria"/>
              <a:sym typeface="Cambria"/>
            </a:endParaRPr>
          </a:p>
        </p:txBody>
      </p:sp>
      <p:pic>
        <p:nvPicPr>
          <p:cNvPr id="2" name="Picture 1">
            <a:extLst>
              <a:ext uri="{FF2B5EF4-FFF2-40B4-BE49-F238E27FC236}">
                <a16:creationId xmlns:a16="http://schemas.microsoft.com/office/drawing/2014/main" id="{D643ADE0-9A0D-4B59-B117-985EAC715C68}"/>
              </a:ext>
            </a:extLst>
          </p:cNvPr>
          <p:cNvPicPr>
            <a:picLocks noChangeAspect="1"/>
          </p:cNvPicPr>
          <p:nvPr/>
        </p:nvPicPr>
        <p:blipFill>
          <a:blip r:embed="rId7"/>
          <a:stretch>
            <a:fillRect/>
          </a:stretch>
        </p:blipFill>
        <p:spPr>
          <a:xfrm>
            <a:off x="6340463" y="-9330"/>
            <a:ext cx="2799184" cy="726038"/>
          </a:xfrm>
          <a:prstGeom prst="rect">
            <a:avLst/>
          </a:prstGeom>
        </p:spPr>
      </p:pic>
    </p:spTree>
  </p:cSld>
  <p:clrMapOvr>
    <a:masterClrMapping/>
  </p:clrMapOvr>
  <p:transition spd="med">
    <p:fade/>
  </p:transition>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1543</Words>
  <Application>Microsoft Office PowerPoint</Application>
  <PresentationFormat>On-screen Show (4:3)</PresentationFormat>
  <Paragraphs>265</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Verdana</vt:lpstr>
      <vt:lpstr>Courier New</vt:lpstr>
      <vt:lpstr>Cambria</vt:lpstr>
      <vt:lpstr>Stardos Stencil</vt:lpstr>
      <vt:lpstr>Noto Sans Symbols</vt:lpstr>
      <vt:lpstr>Nouvelle présentation</vt:lpstr>
      <vt:lpstr>PowerPoint Presentation</vt:lpstr>
      <vt:lpstr>Contents </vt:lpstr>
      <vt:lpstr>PowerPoint Presentation</vt:lpstr>
      <vt:lpstr>Harmful Effects of  E-Waste</vt:lpstr>
      <vt:lpstr>E-waste Data – Worldwide and India</vt:lpstr>
      <vt:lpstr>PowerPoint Presentation</vt:lpstr>
      <vt:lpstr>How E-WaRDD can help you Achieve EPR Targets </vt:lpstr>
      <vt:lpstr>PowerPoint Presentation</vt:lpstr>
      <vt:lpstr>PowerPoint Presentation</vt:lpstr>
      <vt:lpstr>PowerPoint Presentation</vt:lpstr>
      <vt:lpstr>PowerPoint Presentation</vt:lpstr>
      <vt:lpstr>Milestones  </vt:lpstr>
      <vt:lpstr>Location</vt:lpstr>
      <vt:lpstr>Our Services</vt:lpstr>
      <vt:lpstr>Processes</vt:lpstr>
      <vt:lpstr>PowerPoint Presentation</vt:lpstr>
      <vt:lpstr>PowerPoint Presentation</vt:lpstr>
      <vt:lpstr>PowerPoint Presentation</vt:lpstr>
      <vt:lpstr>INPUT</vt:lpstr>
      <vt:lpstr>Outflow of Air and Sewage </vt:lpstr>
      <vt:lpstr>PowerPoint Presentation</vt:lpstr>
      <vt:lpstr>PowerPoint Presentation</vt:lpstr>
      <vt:lpstr>occupational Safety  &amp; Health Equipments  For Employees </vt:lpstr>
      <vt:lpstr>Our Major Clients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WEBSCAPE CYBER CAFE</dc:creator>
  <cp:lastModifiedBy>Rajadurai Az</cp:lastModifiedBy>
  <cp:revision>3</cp:revision>
  <dcterms:modified xsi:type="dcterms:W3CDTF">2020-08-25T14:04:12Z</dcterms:modified>
</cp:coreProperties>
</file>